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596" r:id="rId2"/>
    <p:sldId id="5233" r:id="rId3"/>
    <p:sldId id="5238" r:id="rId4"/>
    <p:sldId id="5198" r:id="rId5"/>
    <p:sldId id="4999" r:id="rId6"/>
    <p:sldId id="5000" r:id="rId7"/>
    <p:sldId id="5088" r:id="rId8"/>
    <p:sldId id="5208" r:id="rId9"/>
    <p:sldId id="5234" r:id="rId10"/>
    <p:sldId id="5232" r:id="rId11"/>
    <p:sldId id="5235" r:id="rId12"/>
    <p:sldId id="5236" r:id="rId13"/>
    <p:sldId id="265" r:id="rId14"/>
    <p:sldId id="5240" r:id="rId15"/>
    <p:sldId id="5224" r:id="rId16"/>
    <p:sldId id="5087" r:id="rId17"/>
    <p:sldId id="4973" r:id="rId18"/>
    <p:sldId id="508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authors.xml><?xml version="1.0" encoding="utf-8"?>
<p188:authorLst xmlns:a="http://schemas.openxmlformats.org/drawingml/2006/main" xmlns:r="http://schemas.openxmlformats.org/officeDocument/2006/relationships" xmlns:p188="http://schemas.microsoft.com/office/powerpoint/2018/8/main">
  <p188:author id="{3D55057C-47F7-DDA4-D996-41311F278628}" name="Keddell-Tuckey, Alanah N (DEC)" initials="K(" userId="S::alanah.keddell-tuckey@dec.ny.gov::ed788510-10c6-4eb5-985d-68a28c98538f" providerId="AD"/>
  <p188:author id="{E371CAA6-3BF1-1604-4907-AF4125125F2E}" name="Espinoza, Adriana (DEC)" initials="EA(" userId="S::adriana.espinoza@dec.ny.gov::302b76eb-f4d9-40f2-8d00-da0bf98f54ca" providerId="AD"/>
  <p188:author id="{7C4154C8-6FDD-FAD7-8692-F7AAE7C8206E}" name="Covert, Lisa A (DEC)" initials="CLA(" userId="S::lisa.covert@dec.ny.gov::943023e3-2255-46a3-bc8f-c68c64b86541"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1-4B3D-4432-A2F4-FDF8672647F1}"/>
              </c:ext>
            </c:extLst>
          </c:dPt>
          <c:dPt>
            <c:idx val="1"/>
            <c:bubble3D val="0"/>
            <c:spPr>
              <a:solidFill>
                <a:schemeClr val="bg1">
                  <a:lumMod val="95000"/>
                </a:schemeClr>
              </a:solidFill>
              <a:ln w="19050">
                <a:solidFill>
                  <a:schemeClr val="lt1"/>
                </a:solidFill>
              </a:ln>
              <a:effectLst/>
            </c:spPr>
            <c:extLst>
              <c:ext xmlns:c16="http://schemas.microsoft.com/office/drawing/2014/chart" uri="{C3380CC4-5D6E-409C-BE32-E72D297353CC}">
                <c16:uniqueId val="{00000003-4B3D-4432-A2F4-FDF8672647F1}"/>
              </c:ext>
            </c:extLst>
          </c:dPt>
          <c:dLbls>
            <c:dLbl>
              <c:idx val="0"/>
              <c:layout>
                <c:manualLayout>
                  <c:x val="-0.19075800019526415"/>
                  <c:y val="3.1826415368724055E-2"/>
                </c:manualLayout>
              </c:layout>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32020092889919333"/>
                      <c:h val="0.14938013126632008"/>
                    </c:manualLayout>
                  </c15:layout>
                </c:ext>
                <c:ext xmlns:c16="http://schemas.microsoft.com/office/drawing/2014/chart" uri="{C3380CC4-5D6E-409C-BE32-E72D297353CC}">
                  <c16:uniqueId val="{00000001-4B3D-4432-A2F4-FDF8672647F1}"/>
                </c:ext>
              </c:extLst>
            </c:dLbl>
            <c:dLbl>
              <c:idx val="1"/>
              <c:layout>
                <c:manualLayout>
                  <c:x val="0.25299145665941752"/>
                  <c:y val="-5.2712545008294143E-2"/>
                </c:manualLayout>
              </c:layout>
              <c:showLegendKey val="0"/>
              <c:showVal val="1"/>
              <c:showCatName val="0"/>
              <c:showSerName val="0"/>
              <c:showPercent val="0"/>
              <c:showBubbleSize val="0"/>
              <c:extLst>
                <c:ext xmlns:c15="http://schemas.microsoft.com/office/drawing/2012/chart" uri="{CE6537A1-D6FC-4f65-9D91-7224C49458BB}">
                  <c15:layout>
                    <c:manualLayout>
                      <c:w val="0.24055946381767057"/>
                      <c:h val="0.2763079761362478"/>
                    </c:manualLayout>
                  </c15:layout>
                </c:ext>
                <c:ext xmlns:c16="http://schemas.microsoft.com/office/drawing/2014/chart" uri="{C3380CC4-5D6E-409C-BE32-E72D297353CC}">
                  <c16:uniqueId val="{00000003-4B3D-4432-A2F4-FDF8672647F1}"/>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1st Qtr</c:v>
                </c:pt>
                <c:pt idx="1">
                  <c:v>2nd Qtr</c:v>
                </c:pt>
              </c:strCache>
            </c:strRef>
          </c:cat>
          <c:val>
            <c:numRef>
              <c:f>Sheet1!$B$2:$B$3</c:f>
              <c:numCache>
                <c:formatCode>0%</c:formatCode>
                <c:ptCount val="2"/>
                <c:pt idx="0">
                  <c:v>0.35</c:v>
                </c:pt>
                <c:pt idx="1">
                  <c:v>0.65</c:v>
                </c:pt>
              </c:numCache>
            </c:numRef>
          </c:val>
          <c:extLst>
            <c:ext xmlns:c16="http://schemas.microsoft.com/office/drawing/2014/chart" uri="{C3380CC4-5D6E-409C-BE32-E72D297353CC}">
              <c16:uniqueId val="{00000004-4B3D-4432-A2F4-FDF8672647F1}"/>
            </c:ext>
          </c:extLst>
        </c:ser>
        <c:dLbls>
          <c:showLegendKey val="0"/>
          <c:showVal val="0"/>
          <c:showCatName val="0"/>
          <c:showSerName val="0"/>
          <c:showPercent val="0"/>
          <c:showBubbleSize val="0"/>
          <c:showLeaderLines val="1"/>
        </c:dLbls>
        <c:firstSliceAng val="2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6E3EB0-50B4-461A-8A5F-05C29AF5ED8D}"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43FE492C-2022-43AB-9A47-F921D61CC4B9}">
      <dgm:prSet phldrT="[Text]"/>
      <dgm:spPr/>
      <dgm:t>
        <a:bodyPr/>
        <a:lstStyle/>
        <a:p>
          <a:r>
            <a:rPr lang="en-US" dirty="0">
              <a:latin typeface="Arial" panose="020B0604020202020204" pitchFamily="34" charset="0"/>
              <a:cs typeface="Arial" panose="020B0604020202020204" pitchFamily="34" charset="0"/>
            </a:rPr>
            <a:t>CJWG Formed &amp; DAC Process Begins</a:t>
          </a:r>
        </a:p>
      </dgm:t>
    </dgm:pt>
    <dgm:pt modelId="{E6084B22-1132-4916-AA89-86B1AA73DA45}" type="parTrans" cxnId="{CD1D7618-5C0A-415E-9ACC-1AB7372AE5F3}">
      <dgm:prSet/>
      <dgm:spPr/>
      <dgm:t>
        <a:bodyPr/>
        <a:lstStyle/>
        <a:p>
          <a:endParaRPr lang="en-US"/>
        </a:p>
      </dgm:t>
    </dgm:pt>
    <dgm:pt modelId="{A76C9C49-6308-419A-BC9B-72A216CF24AF}" type="sibTrans" cxnId="{CD1D7618-5C0A-415E-9ACC-1AB7372AE5F3}">
      <dgm:prSet/>
      <dgm:spPr/>
      <dgm:t>
        <a:bodyPr/>
        <a:lstStyle/>
        <a:p>
          <a:endParaRPr lang="en-US"/>
        </a:p>
      </dgm:t>
    </dgm:pt>
    <dgm:pt modelId="{7214C843-26D3-40A6-A310-EB30DD2EF9EB}">
      <dgm:prSet phldrT="[Text]"/>
      <dgm:spPr/>
      <dgm:t>
        <a:bodyPr/>
        <a:lstStyle/>
        <a:p>
          <a:r>
            <a:rPr lang="en-US" dirty="0">
              <a:latin typeface="Arial" panose="020B0604020202020204" pitchFamily="34" charset="0"/>
              <a:cs typeface="Arial" panose="020B0604020202020204" pitchFamily="34" charset="0"/>
            </a:rPr>
            <a:t>Draft DAC Criteria Voted on</a:t>
          </a:r>
        </a:p>
      </dgm:t>
    </dgm:pt>
    <dgm:pt modelId="{74A01FD7-D76C-4313-A477-0F02EC595787}" type="parTrans" cxnId="{76585AAB-4F17-4DD3-ABF0-C2FF8FC590B6}">
      <dgm:prSet/>
      <dgm:spPr/>
      <dgm:t>
        <a:bodyPr/>
        <a:lstStyle/>
        <a:p>
          <a:endParaRPr lang="en-US"/>
        </a:p>
      </dgm:t>
    </dgm:pt>
    <dgm:pt modelId="{6462F3CE-671E-40FE-BBCA-873920B9B7F1}" type="sibTrans" cxnId="{76585AAB-4F17-4DD3-ABF0-C2FF8FC590B6}">
      <dgm:prSet/>
      <dgm:spPr/>
      <dgm:t>
        <a:bodyPr/>
        <a:lstStyle/>
        <a:p>
          <a:endParaRPr lang="en-US"/>
        </a:p>
      </dgm:t>
    </dgm:pt>
    <dgm:pt modelId="{6B813946-737B-45A9-9218-B102FE5937DC}">
      <dgm:prSet phldrT="[Text]"/>
      <dgm:spPr/>
      <dgm:t>
        <a:bodyPr/>
        <a:lstStyle/>
        <a:p>
          <a:r>
            <a:rPr lang="en-US" dirty="0">
              <a:latin typeface="Arial" panose="020B0604020202020204" pitchFamily="34" charset="0"/>
              <a:cs typeface="Arial" panose="020B0604020202020204" pitchFamily="34" charset="0"/>
            </a:rPr>
            <a:t>Draft Criteria Released for Public Input</a:t>
          </a:r>
        </a:p>
      </dgm:t>
    </dgm:pt>
    <dgm:pt modelId="{8A8B0CB0-1F47-4DBD-8DB8-F6BF5B4B2CC0}" type="parTrans" cxnId="{43FDC351-0C19-4AC3-A7F6-97D6A8A3765A}">
      <dgm:prSet/>
      <dgm:spPr/>
      <dgm:t>
        <a:bodyPr/>
        <a:lstStyle/>
        <a:p>
          <a:endParaRPr lang="en-US"/>
        </a:p>
      </dgm:t>
    </dgm:pt>
    <dgm:pt modelId="{66F5AD5A-75FE-4100-BFE5-92EB0E4D73C7}" type="sibTrans" cxnId="{43FDC351-0C19-4AC3-A7F6-97D6A8A3765A}">
      <dgm:prSet/>
      <dgm:spPr/>
      <dgm:t>
        <a:bodyPr/>
        <a:lstStyle/>
        <a:p>
          <a:endParaRPr lang="en-US"/>
        </a:p>
      </dgm:t>
    </dgm:pt>
    <dgm:pt modelId="{8D9B2C20-F81D-4974-B343-1A0EB57F2DC1}">
      <dgm:prSet/>
      <dgm:spPr/>
      <dgm:t>
        <a:bodyPr/>
        <a:lstStyle/>
        <a:p>
          <a:r>
            <a:rPr lang="en-US" dirty="0">
              <a:latin typeface="Arial" panose="020B0604020202020204" pitchFamily="34" charset="0"/>
              <a:cs typeface="Arial" panose="020B0604020202020204" pitchFamily="34" charset="0"/>
            </a:rPr>
            <a:t>CJWG Assessed Comments</a:t>
          </a:r>
        </a:p>
      </dgm:t>
    </dgm:pt>
    <dgm:pt modelId="{D2FD5EE5-111B-426D-B774-C3D87FD8C850}" type="parTrans" cxnId="{75F56EA0-A740-465D-A3C0-74D7AE6EF6D9}">
      <dgm:prSet/>
      <dgm:spPr/>
      <dgm:t>
        <a:bodyPr/>
        <a:lstStyle/>
        <a:p>
          <a:endParaRPr lang="en-US"/>
        </a:p>
      </dgm:t>
    </dgm:pt>
    <dgm:pt modelId="{DE76BB9C-D19D-4F2F-AF31-AFF59407CB75}" type="sibTrans" cxnId="{75F56EA0-A740-465D-A3C0-74D7AE6EF6D9}">
      <dgm:prSet/>
      <dgm:spPr/>
      <dgm:t>
        <a:bodyPr/>
        <a:lstStyle/>
        <a:p>
          <a:endParaRPr lang="en-US"/>
        </a:p>
      </dgm:t>
    </dgm:pt>
    <dgm:pt modelId="{DFF8F20F-FC1E-42CF-8898-B9DACD5A2761}">
      <dgm:prSet/>
      <dgm:spPr/>
      <dgm:t>
        <a:bodyPr/>
        <a:lstStyle/>
        <a:p>
          <a:r>
            <a:rPr lang="en-US" dirty="0">
              <a:latin typeface="Arial" panose="020B0604020202020204" pitchFamily="34" charset="0"/>
              <a:cs typeface="Arial" panose="020B0604020202020204" pitchFamily="34" charset="0"/>
            </a:rPr>
            <a:t>CJWG Finalizes DAC Criteria</a:t>
          </a:r>
        </a:p>
      </dgm:t>
    </dgm:pt>
    <dgm:pt modelId="{975CEA60-7F98-43F3-B298-A6E0BBF1F0E0}" type="parTrans" cxnId="{ACD9E75F-E536-43DA-9F25-7CDBF7565B26}">
      <dgm:prSet/>
      <dgm:spPr/>
      <dgm:t>
        <a:bodyPr/>
        <a:lstStyle/>
        <a:p>
          <a:endParaRPr lang="en-US"/>
        </a:p>
      </dgm:t>
    </dgm:pt>
    <dgm:pt modelId="{E27D9976-BEC2-44E5-B059-5F9E6189B2F1}" type="sibTrans" cxnId="{ACD9E75F-E536-43DA-9F25-7CDBF7565B26}">
      <dgm:prSet/>
      <dgm:spPr/>
      <dgm:t>
        <a:bodyPr/>
        <a:lstStyle/>
        <a:p>
          <a:endParaRPr lang="en-US"/>
        </a:p>
      </dgm:t>
    </dgm:pt>
    <dgm:pt modelId="{A14AAE19-399D-4E1D-BCFA-1FBD3A199EC7}" type="pres">
      <dgm:prSet presAssocID="{6D6E3EB0-50B4-461A-8A5F-05C29AF5ED8D}" presName="Name0" presStyleCnt="0">
        <dgm:presLayoutVars>
          <dgm:dir/>
          <dgm:resizeHandles val="exact"/>
        </dgm:presLayoutVars>
      </dgm:prSet>
      <dgm:spPr/>
    </dgm:pt>
    <dgm:pt modelId="{3557FF82-1EEA-4D6E-BA55-5914B6EB6CDC}" type="pres">
      <dgm:prSet presAssocID="{43FE492C-2022-43AB-9A47-F921D61CC4B9}" presName="composite" presStyleCnt="0"/>
      <dgm:spPr/>
    </dgm:pt>
    <dgm:pt modelId="{7911B411-3687-4B47-AF9E-2055E0AC8DF7}" type="pres">
      <dgm:prSet presAssocID="{43FE492C-2022-43AB-9A47-F921D61CC4B9}" presName="bgChev" presStyleLbl="node1" presStyleIdx="0" presStyleCnt="5"/>
      <dgm:spPr/>
    </dgm:pt>
    <dgm:pt modelId="{0DF778D0-044C-426A-95D0-56D914898A71}" type="pres">
      <dgm:prSet presAssocID="{43FE492C-2022-43AB-9A47-F921D61CC4B9}" presName="txNode" presStyleLbl="fgAcc1" presStyleIdx="0" presStyleCnt="5">
        <dgm:presLayoutVars>
          <dgm:bulletEnabled val="1"/>
        </dgm:presLayoutVars>
      </dgm:prSet>
      <dgm:spPr/>
    </dgm:pt>
    <dgm:pt modelId="{EE145B20-B0C3-491F-909E-DFB5A0916DB2}" type="pres">
      <dgm:prSet presAssocID="{A76C9C49-6308-419A-BC9B-72A216CF24AF}" presName="compositeSpace" presStyleCnt="0"/>
      <dgm:spPr/>
    </dgm:pt>
    <dgm:pt modelId="{BA34A948-82F2-4908-A4D3-D8AEE52505B5}" type="pres">
      <dgm:prSet presAssocID="{7214C843-26D3-40A6-A310-EB30DD2EF9EB}" presName="composite" presStyleCnt="0"/>
      <dgm:spPr/>
    </dgm:pt>
    <dgm:pt modelId="{A921E6B0-DCB4-4AA4-9CB0-6F7298A98B87}" type="pres">
      <dgm:prSet presAssocID="{7214C843-26D3-40A6-A310-EB30DD2EF9EB}" presName="bgChev" presStyleLbl="node1" presStyleIdx="1" presStyleCnt="5"/>
      <dgm:spPr/>
    </dgm:pt>
    <dgm:pt modelId="{79C56836-EC4A-4A98-A4C4-3442D7EC0469}" type="pres">
      <dgm:prSet presAssocID="{7214C843-26D3-40A6-A310-EB30DD2EF9EB}" presName="txNode" presStyleLbl="fgAcc1" presStyleIdx="1" presStyleCnt="5">
        <dgm:presLayoutVars>
          <dgm:bulletEnabled val="1"/>
        </dgm:presLayoutVars>
      </dgm:prSet>
      <dgm:spPr/>
    </dgm:pt>
    <dgm:pt modelId="{C6E21E94-6AD7-4797-A92B-D2E660E18822}" type="pres">
      <dgm:prSet presAssocID="{6462F3CE-671E-40FE-BBCA-873920B9B7F1}" presName="compositeSpace" presStyleCnt="0"/>
      <dgm:spPr/>
    </dgm:pt>
    <dgm:pt modelId="{E52E4D58-1E50-408A-8E59-A97CEF75114E}" type="pres">
      <dgm:prSet presAssocID="{6B813946-737B-45A9-9218-B102FE5937DC}" presName="composite" presStyleCnt="0"/>
      <dgm:spPr/>
    </dgm:pt>
    <dgm:pt modelId="{0B9EE4E1-0E4A-4442-91E3-1F20F3D89EAC}" type="pres">
      <dgm:prSet presAssocID="{6B813946-737B-45A9-9218-B102FE5937DC}" presName="bgChev" presStyleLbl="node1" presStyleIdx="2" presStyleCnt="5"/>
      <dgm:spPr/>
    </dgm:pt>
    <dgm:pt modelId="{11F9E025-467F-47EF-AE6B-BB0FCD731C65}" type="pres">
      <dgm:prSet presAssocID="{6B813946-737B-45A9-9218-B102FE5937DC}" presName="txNode" presStyleLbl="fgAcc1" presStyleIdx="2" presStyleCnt="5">
        <dgm:presLayoutVars>
          <dgm:bulletEnabled val="1"/>
        </dgm:presLayoutVars>
      </dgm:prSet>
      <dgm:spPr/>
    </dgm:pt>
    <dgm:pt modelId="{9C810D9C-0C83-4102-BAF3-3A66020A5DAB}" type="pres">
      <dgm:prSet presAssocID="{66F5AD5A-75FE-4100-BFE5-92EB0E4D73C7}" presName="compositeSpace" presStyleCnt="0"/>
      <dgm:spPr/>
    </dgm:pt>
    <dgm:pt modelId="{1356F048-2C42-469D-AB85-E7CC82561A10}" type="pres">
      <dgm:prSet presAssocID="{8D9B2C20-F81D-4974-B343-1A0EB57F2DC1}" presName="composite" presStyleCnt="0"/>
      <dgm:spPr/>
    </dgm:pt>
    <dgm:pt modelId="{00FCEA2F-1365-4C2A-BC0E-8763ECB8E52E}" type="pres">
      <dgm:prSet presAssocID="{8D9B2C20-F81D-4974-B343-1A0EB57F2DC1}" presName="bgChev" presStyleLbl="node1" presStyleIdx="3" presStyleCnt="5"/>
      <dgm:spPr/>
    </dgm:pt>
    <dgm:pt modelId="{9EAB8FF4-B3CE-4FB9-9FC1-86376F56EC87}" type="pres">
      <dgm:prSet presAssocID="{8D9B2C20-F81D-4974-B343-1A0EB57F2DC1}" presName="txNode" presStyleLbl="fgAcc1" presStyleIdx="3" presStyleCnt="5">
        <dgm:presLayoutVars>
          <dgm:bulletEnabled val="1"/>
        </dgm:presLayoutVars>
      </dgm:prSet>
      <dgm:spPr/>
    </dgm:pt>
    <dgm:pt modelId="{609CCFF6-BC87-4E04-87D5-018D6D4A4796}" type="pres">
      <dgm:prSet presAssocID="{DE76BB9C-D19D-4F2F-AF31-AFF59407CB75}" presName="compositeSpace" presStyleCnt="0"/>
      <dgm:spPr/>
    </dgm:pt>
    <dgm:pt modelId="{4F6C9D5E-0ABC-44A6-A04C-645854C8E50D}" type="pres">
      <dgm:prSet presAssocID="{DFF8F20F-FC1E-42CF-8898-B9DACD5A2761}" presName="composite" presStyleCnt="0"/>
      <dgm:spPr/>
    </dgm:pt>
    <dgm:pt modelId="{7BFB4281-2C13-4929-B9F3-A0473018F160}" type="pres">
      <dgm:prSet presAssocID="{DFF8F20F-FC1E-42CF-8898-B9DACD5A2761}" presName="bgChev" presStyleLbl="node1" presStyleIdx="4" presStyleCnt="5"/>
      <dgm:spPr/>
    </dgm:pt>
    <dgm:pt modelId="{282F6B1D-EA60-4BDF-9441-2B9002572DC0}" type="pres">
      <dgm:prSet presAssocID="{DFF8F20F-FC1E-42CF-8898-B9DACD5A2761}" presName="txNode" presStyleLbl="fgAcc1" presStyleIdx="4" presStyleCnt="5">
        <dgm:presLayoutVars>
          <dgm:bulletEnabled val="1"/>
        </dgm:presLayoutVars>
      </dgm:prSet>
      <dgm:spPr/>
    </dgm:pt>
  </dgm:ptLst>
  <dgm:cxnLst>
    <dgm:cxn modelId="{2264C400-4502-4EF3-A030-7311D0FFFE1E}" type="presOf" srcId="{7214C843-26D3-40A6-A310-EB30DD2EF9EB}" destId="{79C56836-EC4A-4A98-A4C4-3442D7EC0469}" srcOrd="0" destOrd="0" presId="urn:microsoft.com/office/officeart/2005/8/layout/chevronAccent+Icon"/>
    <dgm:cxn modelId="{CD1D7618-5C0A-415E-9ACC-1AB7372AE5F3}" srcId="{6D6E3EB0-50B4-461A-8A5F-05C29AF5ED8D}" destId="{43FE492C-2022-43AB-9A47-F921D61CC4B9}" srcOrd="0" destOrd="0" parTransId="{E6084B22-1132-4916-AA89-86B1AA73DA45}" sibTransId="{A76C9C49-6308-419A-BC9B-72A216CF24AF}"/>
    <dgm:cxn modelId="{7A5E3822-1383-4F13-AB10-BA24B535F11F}" type="presOf" srcId="{DFF8F20F-FC1E-42CF-8898-B9DACD5A2761}" destId="{282F6B1D-EA60-4BDF-9441-2B9002572DC0}" srcOrd="0" destOrd="0" presId="urn:microsoft.com/office/officeart/2005/8/layout/chevronAccent+Icon"/>
    <dgm:cxn modelId="{4FC19038-C916-4C5D-B758-6F2F2B69434A}" type="presOf" srcId="{43FE492C-2022-43AB-9A47-F921D61CC4B9}" destId="{0DF778D0-044C-426A-95D0-56D914898A71}" srcOrd="0" destOrd="0" presId="urn:microsoft.com/office/officeart/2005/8/layout/chevronAccent+Icon"/>
    <dgm:cxn modelId="{ACD9E75F-E536-43DA-9F25-7CDBF7565B26}" srcId="{6D6E3EB0-50B4-461A-8A5F-05C29AF5ED8D}" destId="{DFF8F20F-FC1E-42CF-8898-B9DACD5A2761}" srcOrd="4" destOrd="0" parTransId="{975CEA60-7F98-43F3-B298-A6E0BBF1F0E0}" sibTransId="{E27D9976-BEC2-44E5-B059-5F9E6189B2F1}"/>
    <dgm:cxn modelId="{326D836E-44FD-459C-81E7-E71661D562A6}" type="presOf" srcId="{6B813946-737B-45A9-9218-B102FE5937DC}" destId="{11F9E025-467F-47EF-AE6B-BB0FCD731C65}" srcOrd="0" destOrd="0" presId="urn:microsoft.com/office/officeart/2005/8/layout/chevronAccent+Icon"/>
    <dgm:cxn modelId="{43FDC351-0C19-4AC3-A7F6-97D6A8A3765A}" srcId="{6D6E3EB0-50B4-461A-8A5F-05C29AF5ED8D}" destId="{6B813946-737B-45A9-9218-B102FE5937DC}" srcOrd="2" destOrd="0" parTransId="{8A8B0CB0-1F47-4DBD-8DB8-F6BF5B4B2CC0}" sibTransId="{66F5AD5A-75FE-4100-BFE5-92EB0E4D73C7}"/>
    <dgm:cxn modelId="{67DA9F5A-0D1D-47D1-9E69-AA74B39D81E0}" type="presOf" srcId="{6D6E3EB0-50B4-461A-8A5F-05C29AF5ED8D}" destId="{A14AAE19-399D-4E1D-BCFA-1FBD3A199EC7}" srcOrd="0" destOrd="0" presId="urn:microsoft.com/office/officeart/2005/8/layout/chevronAccent+Icon"/>
    <dgm:cxn modelId="{484FDA83-F26F-44D8-9537-404A395BC375}" type="presOf" srcId="{8D9B2C20-F81D-4974-B343-1A0EB57F2DC1}" destId="{9EAB8FF4-B3CE-4FB9-9FC1-86376F56EC87}" srcOrd="0" destOrd="0" presId="urn:microsoft.com/office/officeart/2005/8/layout/chevronAccent+Icon"/>
    <dgm:cxn modelId="{75F56EA0-A740-465D-A3C0-74D7AE6EF6D9}" srcId="{6D6E3EB0-50B4-461A-8A5F-05C29AF5ED8D}" destId="{8D9B2C20-F81D-4974-B343-1A0EB57F2DC1}" srcOrd="3" destOrd="0" parTransId="{D2FD5EE5-111B-426D-B774-C3D87FD8C850}" sibTransId="{DE76BB9C-D19D-4F2F-AF31-AFF59407CB75}"/>
    <dgm:cxn modelId="{76585AAB-4F17-4DD3-ABF0-C2FF8FC590B6}" srcId="{6D6E3EB0-50B4-461A-8A5F-05C29AF5ED8D}" destId="{7214C843-26D3-40A6-A310-EB30DD2EF9EB}" srcOrd="1" destOrd="0" parTransId="{74A01FD7-D76C-4313-A477-0F02EC595787}" sibTransId="{6462F3CE-671E-40FE-BBCA-873920B9B7F1}"/>
    <dgm:cxn modelId="{DEBC688C-4943-4592-98E4-4692F93E7EAC}" type="presParOf" srcId="{A14AAE19-399D-4E1D-BCFA-1FBD3A199EC7}" destId="{3557FF82-1EEA-4D6E-BA55-5914B6EB6CDC}" srcOrd="0" destOrd="0" presId="urn:microsoft.com/office/officeart/2005/8/layout/chevronAccent+Icon"/>
    <dgm:cxn modelId="{57CA2ADD-A466-4E9F-8628-864F3BFDAEA5}" type="presParOf" srcId="{3557FF82-1EEA-4D6E-BA55-5914B6EB6CDC}" destId="{7911B411-3687-4B47-AF9E-2055E0AC8DF7}" srcOrd="0" destOrd="0" presId="urn:microsoft.com/office/officeart/2005/8/layout/chevronAccent+Icon"/>
    <dgm:cxn modelId="{C5AF5644-54E9-4F1E-B6DA-164DB4D020FA}" type="presParOf" srcId="{3557FF82-1EEA-4D6E-BA55-5914B6EB6CDC}" destId="{0DF778D0-044C-426A-95D0-56D914898A71}" srcOrd="1" destOrd="0" presId="urn:microsoft.com/office/officeart/2005/8/layout/chevronAccent+Icon"/>
    <dgm:cxn modelId="{D57A3707-D36E-4D3F-9DC8-4811C9543F3F}" type="presParOf" srcId="{A14AAE19-399D-4E1D-BCFA-1FBD3A199EC7}" destId="{EE145B20-B0C3-491F-909E-DFB5A0916DB2}" srcOrd="1" destOrd="0" presId="urn:microsoft.com/office/officeart/2005/8/layout/chevronAccent+Icon"/>
    <dgm:cxn modelId="{FDC98F3E-F808-4D9D-8E8F-79CF39225D3B}" type="presParOf" srcId="{A14AAE19-399D-4E1D-BCFA-1FBD3A199EC7}" destId="{BA34A948-82F2-4908-A4D3-D8AEE52505B5}" srcOrd="2" destOrd="0" presId="urn:microsoft.com/office/officeart/2005/8/layout/chevronAccent+Icon"/>
    <dgm:cxn modelId="{74FCB8AD-8EF1-4134-8069-EB1ED466178A}" type="presParOf" srcId="{BA34A948-82F2-4908-A4D3-D8AEE52505B5}" destId="{A921E6B0-DCB4-4AA4-9CB0-6F7298A98B87}" srcOrd="0" destOrd="0" presId="urn:microsoft.com/office/officeart/2005/8/layout/chevronAccent+Icon"/>
    <dgm:cxn modelId="{8783511D-7C69-4720-B25A-3FEF89BD6784}" type="presParOf" srcId="{BA34A948-82F2-4908-A4D3-D8AEE52505B5}" destId="{79C56836-EC4A-4A98-A4C4-3442D7EC0469}" srcOrd="1" destOrd="0" presId="urn:microsoft.com/office/officeart/2005/8/layout/chevronAccent+Icon"/>
    <dgm:cxn modelId="{6FA4040C-E635-4543-932D-912467E2DCF1}" type="presParOf" srcId="{A14AAE19-399D-4E1D-BCFA-1FBD3A199EC7}" destId="{C6E21E94-6AD7-4797-A92B-D2E660E18822}" srcOrd="3" destOrd="0" presId="urn:microsoft.com/office/officeart/2005/8/layout/chevronAccent+Icon"/>
    <dgm:cxn modelId="{B87A7B92-AC1C-48D5-9641-233F4654AADD}" type="presParOf" srcId="{A14AAE19-399D-4E1D-BCFA-1FBD3A199EC7}" destId="{E52E4D58-1E50-408A-8E59-A97CEF75114E}" srcOrd="4" destOrd="0" presId="urn:microsoft.com/office/officeart/2005/8/layout/chevronAccent+Icon"/>
    <dgm:cxn modelId="{E81F16D6-5724-4FBE-A7F6-BE3513EBC20E}" type="presParOf" srcId="{E52E4D58-1E50-408A-8E59-A97CEF75114E}" destId="{0B9EE4E1-0E4A-4442-91E3-1F20F3D89EAC}" srcOrd="0" destOrd="0" presId="urn:microsoft.com/office/officeart/2005/8/layout/chevronAccent+Icon"/>
    <dgm:cxn modelId="{3711499E-FC12-4501-9E38-06C0403E371A}" type="presParOf" srcId="{E52E4D58-1E50-408A-8E59-A97CEF75114E}" destId="{11F9E025-467F-47EF-AE6B-BB0FCD731C65}" srcOrd="1" destOrd="0" presId="urn:microsoft.com/office/officeart/2005/8/layout/chevronAccent+Icon"/>
    <dgm:cxn modelId="{434A25FB-A6DE-4C95-8F8E-BFC26A1D607E}" type="presParOf" srcId="{A14AAE19-399D-4E1D-BCFA-1FBD3A199EC7}" destId="{9C810D9C-0C83-4102-BAF3-3A66020A5DAB}" srcOrd="5" destOrd="0" presId="urn:microsoft.com/office/officeart/2005/8/layout/chevronAccent+Icon"/>
    <dgm:cxn modelId="{9EF98B70-E419-4769-944B-ED8A3E2374E8}" type="presParOf" srcId="{A14AAE19-399D-4E1D-BCFA-1FBD3A199EC7}" destId="{1356F048-2C42-469D-AB85-E7CC82561A10}" srcOrd="6" destOrd="0" presId="urn:microsoft.com/office/officeart/2005/8/layout/chevronAccent+Icon"/>
    <dgm:cxn modelId="{46F9CEC9-4A3C-4048-9148-7AEE7B529C4D}" type="presParOf" srcId="{1356F048-2C42-469D-AB85-E7CC82561A10}" destId="{00FCEA2F-1365-4C2A-BC0E-8763ECB8E52E}" srcOrd="0" destOrd="0" presId="urn:microsoft.com/office/officeart/2005/8/layout/chevronAccent+Icon"/>
    <dgm:cxn modelId="{B9D25EEC-A519-4F71-9F77-01247449EC14}" type="presParOf" srcId="{1356F048-2C42-469D-AB85-E7CC82561A10}" destId="{9EAB8FF4-B3CE-4FB9-9FC1-86376F56EC87}" srcOrd="1" destOrd="0" presId="urn:microsoft.com/office/officeart/2005/8/layout/chevronAccent+Icon"/>
    <dgm:cxn modelId="{AFED2318-3644-410F-A297-28C9019B0C1F}" type="presParOf" srcId="{A14AAE19-399D-4E1D-BCFA-1FBD3A199EC7}" destId="{609CCFF6-BC87-4E04-87D5-018D6D4A4796}" srcOrd="7" destOrd="0" presId="urn:microsoft.com/office/officeart/2005/8/layout/chevronAccent+Icon"/>
    <dgm:cxn modelId="{46086DC5-7DA3-4358-859E-EFC2F51E7CFF}" type="presParOf" srcId="{A14AAE19-399D-4E1D-BCFA-1FBD3A199EC7}" destId="{4F6C9D5E-0ABC-44A6-A04C-645854C8E50D}" srcOrd="8" destOrd="0" presId="urn:microsoft.com/office/officeart/2005/8/layout/chevronAccent+Icon"/>
    <dgm:cxn modelId="{533903D2-7824-4489-BCB3-82D28BD23508}" type="presParOf" srcId="{4F6C9D5E-0ABC-44A6-A04C-645854C8E50D}" destId="{7BFB4281-2C13-4929-B9F3-A0473018F160}" srcOrd="0" destOrd="0" presId="urn:microsoft.com/office/officeart/2005/8/layout/chevronAccent+Icon"/>
    <dgm:cxn modelId="{617C5265-655E-48D7-A8BD-2EB43F80866F}" type="presParOf" srcId="{4F6C9D5E-0ABC-44A6-A04C-645854C8E50D}" destId="{282F6B1D-EA60-4BDF-9441-2B9002572DC0}"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1B411-3687-4B47-AF9E-2055E0AC8DF7}">
      <dsp:nvSpPr>
        <dsp:cNvPr id="0" name=""/>
        <dsp:cNvSpPr/>
      </dsp:nvSpPr>
      <dsp:spPr>
        <a:xfrm>
          <a:off x="1805" y="1802756"/>
          <a:ext cx="2020632" cy="779963"/>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F778D0-044C-426A-95D0-56D914898A71}">
      <dsp:nvSpPr>
        <dsp:cNvPr id="0" name=""/>
        <dsp:cNvSpPr/>
      </dsp:nvSpPr>
      <dsp:spPr>
        <a:xfrm>
          <a:off x="540640" y="1997747"/>
          <a:ext cx="1706311" cy="7799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Arial" panose="020B0604020202020204" pitchFamily="34" charset="0"/>
              <a:cs typeface="Arial" panose="020B0604020202020204" pitchFamily="34" charset="0"/>
            </a:rPr>
            <a:t>CJWG Formed &amp; DAC Process Begins</a:t>
          </a:r>
        </a:p>
      </dsp:txBody>
      <dsp:txXfrm>
        <a:off x="563484" y="2020591"/>
        <a:ext cx="1660623" cy="734275"/>
      </dsp:txXfrm>
    </dsp:sp>
    <dsp:sp modelId="{A921E6B0-DCB4-4AA4-9CB0-6F7298A98B87}">
      <dsp:nvSpPr>
        <dsp:cNvPr id="0" name=""/>
        <dsp:cNvSpPr/>
      </dsp:nvSpPr>
      <dsp:spPr>
        <a:xfrm>
          <a:off x="2309815" y="1802756"/>
          <a:ext cx="2020632" cy="779963"/>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C56836-EC4A-4A98-A4C4-3442D7EC0469}">
      <dsp:nvSpPr>
        <dsp:cNvPr id="0" name=""/>
        <dsp:cNvSpPr/>
      </dsp:nvSpPr>
      <dsp:spPr>
        <a:xfrm>
          <a:off x="2848651" y="1997747"/>
          <a:ext cx="1706311" cy="7799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Arial" panose="020B0604020202020204" pitchFamily="34" charset="0"/>
              <a:cs typeface="Arial" panose="020B0604020202020204" pitchFamily="34" charset="0"/>
            </a:rPr>
            <a:t>Draft DAC Criteria Voted on</a:t>
          </a:r>
        </a:p>
      </dsp:txBody>
      <dsp:txXfrm>
        <a:off x="2871495" y="2020591"/>
        <a:ext cx="1660623" cy="734275"/>
      </dsp:txXfrm>
    </dsp:sp>
    <dsp:sp modelId="{0B9EE4E1-0E4A-4442-91E3-1F20F3D89EAC}">
      <dsp:nvSpPr>
        <dsp:cNvPr id="0" name=""/>
        <dsp:cNvSpPr/>
      </dsp:nvSpPr>
      <dsp:spPr>
        <a:xfrm>
          <a:off x="4617826" y="1802756"/>
          <a:ext cx="2020632" cy="779963"/>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F9E025-467F-47EF-AE6B-BB0FCD731C65}">
      <dsp:nvSpPr>
        <dsp:cNvPr id="0" name=""/>
        <dsp:cNvSpPr/>
      </dsp:nvSpPr>
      <dsp:spPr>
        <a:xfrm>
          <a:off x="5156661" y="1997747"/>
          <a:ext cx="1706311" cy="7799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Arial" panose="020B0604020202020204" pitchFamily="34" charset="0"/>
              <a:cs typeface="Arial" panose="020B0604020202020204" pitchFamily="34" charset="0"/>
            </a:rPr>
            <a:t>Draft Criteria Released for Public Input</a:t>
          </a:r>
        </a:p>
      </dsp:txBody>
      <dsp:txXfrm>
        <a:off x="5179505" y="2020591"/>
        <a:ext cx="1660623" cy="734275"/>
      </dsp:txXfrm>
    </dsp:sp>
    <dsp:sp modelId="{00FCEA2F-1365-4C2A-BC0E-8763ECB8E52E}">
      <dsp:nvSpPr>
        <dsp:cNvPr id="0" name=""/>
        <dsp:cNvSpPr/>
      </dsp:nvSpPr>
      <dsp:spPr>
        <a:xfrm>
          <a:off x="6925837" y="1802756"/>
          <a:ext cx="2020632" cy="779963"/>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AB8FF4-B3CE-4FB9-9FC1-86376F56EC87}">
      <dsp:nvSpPr>
        <dsp:cNvPr id="0" name=""/>
        <dsp:cNvSpPr/>
      </dsp:nvSpPr>
      <dsp:spPr>
        <a:xfrm>
          <a:off x="7464672" y="1997747"/>
          <a:ext cx="1706311" cy="7799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Arial" panose="020B0604020202020204" pitchFamily="34" charset="0"/>
              <a:cs typeface="Arial" panose="020B0604020202020204" pitchFamily="34" charset="0"/>
            </a:rPr>
            <a:t>CJWG Assessed Comments</a:t>
          </a:r>
        </a:p>
      </dsp:txBody>
      <dsp:txXfrm>
        <a:off x="7487516" y="2020591"/>
        <a:ext cx="1660623" cy="734275"/>
      </dsp:txXfrm>
    </dsp:sp>
    <dsp:sp modelId="{7BFB4281-2C13-4929-B9F3-A0473018F160}">
      <dsp:nvSpPr>
        <dsp:cNvPr id="0" name=""/>
        <dsp:cNvSpPr/>
      </dsp:nvSpPr>
      <dsp:spPr>
        <a:xfrm>
          <a:off x="9233848" y="1802756"/>
          <a:ext cx="2020632" cy="779963"/>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2F6B1D-EA60-4BDF-9441-2B9002572DC0}">
      <dsp:nvSpPr>
        <dsp:cNvPr id="0" name=""/>
        <dsp:cNvSpPr/>
      </dsp:nvSpPr>
      <dsp:spPr>
        <a:xfrm>
          <a:off x="9772683" y="1997747"/>
          <a:ext cx="1706311" cy="7799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Arial" panose="020B0604020202020204" pitchFamily="34" charset="0"/>
              <a:cs typeface="Arial" panose="020B0604020202020204" pitchFamily="34" charset="0"/>
            </a:rPr>
            <a:t>CJWG Finalizes DAC Criteria</a:t>
          </a:r>
        </a:p>
      </dsp:txBody>
      <dsp:txXfrm>
        <a:off x="9795527" y="2020591"/>
        <a:ext cx="1660623" cy="734275"/>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7BCEE9-6FA4-41BE-BE2D-AA402DAE50B0}" type="datetimeFigureOut">
              <a:rPr lang="en-US" smtClean="0"/>
              <a:t>5/15/2023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D3DA6-3E74-412F-944F-50EDFCB9661C}" type="slidenum">
              <a:rPr lang="en-US" smtClean="0"/>
              <a:t>‹#›</a:t>
            </a:fld>
            <a:endParaRPr lang="en-US"/>
          </a:p>
        </p:txBody>
      </p:sp>
    </p:spTree>
    <p:extLst>
      <p:ext uri="{BB962C8B-B14F-4D97-AF65-F5344CB8AC3E}">
        <p14:creationId xmlns:p14="http://schemas.microsoft.com/office/powerpoint/2010/main" val="3973552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AFC2745C-974B-44A5-9950-B8B52E817D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5619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000000"/>
                </a:solidFill>
                <a:effectLst/>
                <a:latin typeface="Arial" panose="020B0604020202020204" pitchFamily="34" charset="0"/>
              </a:rPr>
              <a:t>Estimate factor scores as weighted averages of indicator percentile ranks (step 1), then estimate component scores as weighted average of percentile scores.</a:t>
            </a:r>
            <a:endParaRPr lang="en-US" dirty="0"/>
          </a:p>
        </p:txBody>
      </p:sp>
      <p:sp>
        <p:nvSpPr>
          <p:cNvPr id="4" name="Slide Number Placeholder 3"/>
          <p:cNvSpPr>
            <a:spLocks noGrp="1"/>
          </p:cNvSpPr>
          <p:nvPr>
            <p:ph type="sldNum" sz="quarter" idx="5"/>
          </p:nvPr>
        </p:nvSpPr>
        <p:spPr/>
        <p:txBody>
          <a:bodyPr/>
          <a:lstStyle/>
          <a:p>
            <a:fld id="{AFC2745C-974B-44A5-9950-B8B52E817D62}" type="slidenum">
              <a:rPr lang="en-US" smtClean="0"/>
              <a:t>15</a:t>
            </a:fld>
            <a:endParaRPr lang="en-US"/>
          </a:p>
        </p:txBody>
      </p:sp>
    </p:spTree>
    <p:extLst>
      <p:ext uri="{BB962C8B-B14F-4D97-AF65-F5344CB8AC3E}">
        <p14:creationId xmlns:p14="http://schemas.microsoft.com/office/powerpoint/2010/main" val="3569526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felt through all of our conversations and groundtruthing that income, race and ethnicity were the most important factors and we wanted to pull out </a:t>
            </a:r>
          </a:p>
        </p:txBody>
      </p:sp>
      <p:sp>
        <p:nvSpPr>
          <p:cNvPr id="4" name="Slide Number Placeholder 3"/>
          <p:cNvSpPr>
            <a:spLocks noGrp="1"/>
          </p:cNvSpPr>
          <p:nvPr>
            <p:ph type="sldNum" sz="quarter" idx="5"/>
          </p:nvPr>
        </p:nvSpPr>
        <p:spPr/>
        <p:txBody>
          <a:bodyPr/>
          <a:lstStyle/>
          <a:p>
            <a:fld id="{AFC2745C-974B-44A5-9950-B8B52E817D62}" type="slidenum">
              <a:rPr lang="en-US" smtClean="0"/>
              <a:t>16</a:t>
            </a:fld>
            <a:endParaRPr lang="en-US"/>
          </a:p>
        </p:txBody>
      </p:sp>
    </p:spTree>
    <p:extLst>
      <p:ext uri="{BB962C8B-B14F-4D97-AF65-F5344CB8AC3E}">
        <p14:creationId xmlns:p14="http://schemas.microsoft.com/office/powerpoint/2010/main" val="1110511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dirty="0">
                <a:latin typeface="Arial"/>
                <a:cs typeface="Arial"/>
              </a:rPr>
              <a:t>Compared with ~1,500 households and ~4,000 people average per tract)</a:t>
            </a:r>
          </a:p>
          <a:p>
            <a:endParaRPr lang="en-US" dirty="0"/>
          </a:p>
        </p:txBody>
      </p:sp>
      <p:sp>
        <p:nvSpPr>
          <p:cNvPr id="4" name="Slide Number Placeholder 3"/>
          <p:cNvSpPr>
            <a:spLocks noGrp="1"/>
          </p:cNvSpPr>
          <p:nvPr>
            <p:ph type="sldNum" sz="quarter" idx="5"/>
          </p:nvPr>
        </p:nvSpPr>
        <p:spPr/>
        <p:txBody>
          <a:bodyPr/>
          <a:lstStyle/>
          <a:p>
            <a:fld id="{AFC2745C-974B-44A5-9950-B8B52E817D62}" type="slidenum">
              <a:rPr lang="en-US" smtClean="0"/>
              <a:t>17</a:t>
            </a:fld>
            <a:endParaRPr lang="en-US"/>
          </a:p>
        </p:txBody>
      </p:sp>
    </p:spTree>
    <p:extLst>
      <p:ext uri="{BB962C8B-B14F-4D97-AF65-F5344CB8AC3E}">
        <p14:creationId xmlns:p14="http://schemas.microsoft.com/office/powerpoint/2010/main" val="3816939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C2745C-974B-44A5-9950-B8B52E817D62}" type="slidenum">
              <a:rPr lang="en-US" smtClean="0"/>
              <a:t>2</a:t>
            </a:fld>
            <a:endParaRPr lang="en-US"/>
          </a:p>
        </p:txBody>
      </p:sp>
    </p:spTree>
    <p:extLst>
      <p:ext uri="{BB962C8B-B14F-4D97-AF65-F5344CB8AC3E}">
        <p14:creationId xmlns:p14="http://schemas.microsoft.com/office/powerpoint/2010/main" val="3873196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C2745C-974B-44A5-9950-B8B52E817D62}" type="slidenum">
              <a:rPr lang="en-US" smtClean="0"/>
              <a:t>4</a:t>
            </a:fld>
            <a:endParaRPr lang="en-US"/>
          </a:p>
        </p:txBody>
      </p:sp>
    </p:spTree>
    <p:extLst>
      <p:ext uri="{BB962C8B-B14F-4D97-AF65-F5344CB8AC3E}">
        <p14:creationId xmlns:p14="http://schemas.microsoft.com/office/powerpoint/2010/main" val="1235302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FC2745C-974B-44A5-9950-B8B52E817D62}" type="slidenum">
              <a:rPr lang="en-US" smtClean="0"/>
              <a:t>5</a:t>
            </a:fld>
            <a:endParaRPr lang="en-US"/>
          </a:p>
        </p:txBody>
      </p:sp>
    </p:spTree>
    <p:extLst>
      <p:ext uri="{BB962C8B-B14F-4D97-AF65-F5344CB8AC3E}">
        <p14:creationId xmlns:p14="http://schemas.microsoft.com/office/powerpoint/2010/main" val="2946170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FC2745C-974B-44A5-9950-B8B52E817D62}" type="slidenum">
              <a:rPr lang="en-US" smtClean="0"/>
              <a:t>6</a:t>
            </a:fld>
            <a:endParaRPr lang="en-US"/>
          </a:p>
        </p:txBody>
      </p:sp>
    </p:spTree>
    <p:extLst>
      <p:ext uri="{BB962C8B-B14F-4D97-AF65-F5344CB8AC3E}">
        <p14:creationId xmlns:p14="http://schemas.microsoft.com/office/powerpoint/2010/main" val="203192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C2745C-974B-44A5-9950-B8B52E817D62}" type="slidenum">
              <a:rPr lang="en-US" smtClean="0"/>
              <a:t>7</a:t>
            </a:fld>
            <a:endParaRPr lang="en-US"/>
          </a:p>
        </p:txBody>
      </p:sp>
    </p:spTree>
    <p:extLst>
      <p:ext uri="{BB962C8B-B14F-4D97-AF65-F5344CB8AC3E}">
        <p14:creationId xmlns:p14="http://schemas.microsoft.com/office/powerpoint/2010/main" val="1423859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C2745C-974B-44A5-9950-B8B52E817D62}" type="slidenum">
              <a:rPr lang="en-US" smtClean="0"/>
              <a:t>8</a:t>
            </a:fld>
            <a:endParaRPr lang="en-US"/>
          </a:p>
        </p:txBody>
      </p:sp>
    </p:spTree>
    <p:extLst>
      <p:ext uri="{BB962C8B-B14F-4D97-AF65-F5344CB8AC3E}">
        <p14:creationId xmlns:p14="http://schemas.microsoft.com/office/powerpoint/2010/main" val="248965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C2745C-974B-44A5-9950-B8B52E817D62}" type="slidenum">
              <a:rPr lang="en-US" smtClean="0"/>
              <a:t>12</a:t>
            </a:fld>
            <a:endParaRPr lang="en-US"/>
          </a:p>
        </p:txBody>
      </p:sp>
    </p:spTree>
    <p:extLst>
      <p:ext uri="{BB962C8B-B14F-4D97-AF65-F5344CB8AC3E}">
        <p14:creationId xmlns:p14="http://schemas.microsoft.com/office/powerpoint/2010/main" val="989261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Help us help you help DACs</a:t>
            </a:r>
          </a:p>
        </p:txBody>
      </p:sp>
      <p:sp>
        <p:nvSpPr>
          <p:cNvPr id="4" name="Slide Number Placeholder 3"/>
          <p:cNvSpPr>
            <a:spLocks noGrp="1"/>
          </p:cNvSpPr>
          <p:nvPr>
            <p:ph type="sldNum" sz="quarter" idx="5"/>
          </p:nvPr>
        </p:nvSpPr>
        <p:spPr/>
        <p:txBody>
          <a:bodyPr/>
          <a:lstStyle/>
          <a:p>
            <a:fld id="{AFC2745C-974B-44A5-9950-B8B52E817D62}" type="slidenum">
              <a:rPr lang="en-US" smtClean="0"/>
              <a:t>13</a:t>
            </a:fld>
            <a:endParaRPr lang="en-US"/>
          </a:p>
        </p:txBody>
      </p:sp>
    </p:spTree>
    <p:extLst>
      <p:ext uri="{BB962C8B-B14F-4D97-AF65-F5344CB8AC3E}">
        <p14:creationId xmlns:p14="http://schemas.microsoft.com/office/powerpoint/2010/main" val="35280128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rot="10800000" flipV="1">
            <a:off x="0" y="5054600"/>
            <a:ext cx="12192000" cy="18034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lIns="451104" tIns="268224" rIns="0" bIns="365760" rtlCol="0" anchor="t" anchorCtr="0"/>
          <a:lstStyle/>
          <a:p>
            <a:pPr marL="287331" marR="0" indent="0" algn="l" defTabSz="914377" rtl="0" eaLnBrk="1" fontAlgn="auto" latinLnBrk="0" hangingPunct="1">
              <a:lnSpc>
                <a:spcPct val="100000"/>
              </a:lnSpc>
              <a:spcBef>
                <a:spcPts val="0"/>
              </a:spcBef>
              <a:spcAft>
                <a:spcPts val="0"/>
              </a:spcAft>
              <a:buClrTx/>
              <a:buSzTx/>
              <a:buFontTx/>
              <a:buNone/>
              <a:tabLst>
                <a:tab pos="11717046" algn="r"/>
              </a:tabLst>
              <a:defRPr/>
            </a:pPr>
            <a:endParaRPr lang="en-US" sz="1867" b="1" dirty="0">
              <a:latin typeface="Arial" panose="020B0604020202020204" pitchFamily="34" charset="0"/>
              <a:cs typeface="Arial" panose="020B0604020202020204" pitchFamily="34" charset="0"/>
            </a:endParaRPr>
          </a:p>
        </p:txBody>
      </p:sp>
      <p:sp>
        <p:nvSpPr>
          <p:cNvPr id="9" name="Rectangle 8"/>
          <p:cNvSpPr/>
          <p:nvPr userDrawn="1"/>
        </p:nvSpPr>
        <p:spPr>
          <a:xfrm>
            <a:off x="0" y="-1"/>
            <a:ext cx="12192000" cy="1836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4" name="Rectangle 13"/>
          <p:cNvSpPr/>
          <p:nvPr userDrawn="1"/>
        </p:nvSpPr>
        <p:spPr>
          <a:xfrm>
            <a:off x="0" y="4953000"/>
            <a:ext cx="12192000" cy="101600"/>
          </a:xfrm>
          <a:prstGeom prst="rect">
            <a:avLst/>
          </a:prstGeom>
          <a:solidFill>
            <a:srgbClr val="2C5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ctrTitle"/>
          </p:nvPr>
        </p:nvSpPr>
        <p:spPr>
          <a:xfrm>
            <a:off x="609600" y="1836517"/>
            <a:ext cx="11201400" cy="1465484"/>
          </a:xfrm>
        </p:spPr>
        <p:txBody>
          <a:bodyPr anchor="b">
            <a:normAutofit/>
          </a:bodyPr>
          <a:lstStyle>
            <a:lvl1pPr algn="l">
              <a:defRPr sz="5333">
                <a:solidFill>
                  <a:srgbClr val="002D73"/>
                </a:solidFill>
              </a:defRPr>
            </a:lvl1pPr>
          </a:lstStyle>
          <a:p>
            <a:r>
              <a:rPr lang="en-US"/>
              <a:t>Click to edit Master title style</a:t>
            </a:r>
            <a:endParaRPr lang="en-US" dirty="0"/>
          </a:p>
        </p:txBody>
      </p:sp>
      <p:sp>
        <p:nvSpPr>
          <p:cNvPr id="3" name="Subtitle 2"/>
          <p:cNvSpPr>
            <a:spLocks noGrp="1"/>
          </p:cNvSpPr>
          <p:nvPr>
            <p:ph type="subTitle" idx="1"/>
          </p:nvPr>
        </p:nvSpPr>
        <p:spPr>
          <a:xfrm>
            <a:off x="609600" y="3504450"/>
            <a:ext cx="11201400" cy="1214783"/>
          </a:xfrm>
        </p:spPr>
        <p:txBody>
          <a:bodyPr>
            <a:normAutofit/>
          </a:bodyPr>
          <a:lstStyle>
            <a:lvl1pPr marL="0" indent="0" algn="l">
              <a:buNone/>
              <a:defRPr sz="3733" b="1">
                <a:solidFill>
                  <a:srgbClr val="646569"/>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pic>
        <p:nvPicPr>
          <p:cNvPr id="11" name="Picture 10">
            <a:extLst>
              <a:ext uri="{FF2B5EF4-FFF2-40B4-BE49-F238E27FC236}">
                <a16:creationId xmlns:a16="http://schemas.microsoft.com/office/drawing/2014/main" id="{C9667113-1E1C-4F3F-ACE1-2FA4B45CED57}"/>
              </a:ext>
            </a:extLst>
          </p:cNvPr>
          <p:cNvPicPr>
            <a:picLocks noChangeAspect="1"/>
          </p:cNvPicPr>
          <p:nvPr userDrawn="1"/>
        </p:nvPicPr>
        <p:blipFill>
          <a:blip r:embed="rId2"/>
          <a:stretch>
            <a:fillRect/>
          </a:stretch>
        </p:blipFill>
        <p:spPr>
          <a:xfrm>
            <a:off x="714217" y="485775"/>
            <a:ext cx="4157471" cy="1219199"/>
          </a:xfrm>
          <a:prstGeom prst="rect">
            <a:avLst/>
          </a:prstGeom>
        </p:spPr>
      </p:pic>
    </p:spTree>
    <p:extLst>
      <p:ext uri="{BB962C8B-B14F-4D97-AF65-F5344CB8AC3E}">
        <p14:creationId xmlns:p14="http://schemas.microsoft.com/office/powerpoint/2010/main" val="1130311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65639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0" name="Rectangle 19"/>
          <p:cNvSpPr/>
          <p:nvPr userDrawn="1"/>
        </p:nvSpPr>
        <p:spPr>
          <a:xfrm>
            <a:off x="0" y="-1"/>
            <a:ext cx="12192000" cy="1836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2" name="Title 1"/>
          <p:cNvSpPr>
            <a:spLocks noGrp="1"/>
          </p:cNvSpPr>
          <p:nvPr>
            <p:ph type="title"/>
          </p:nvPr>
        </p:nvSpPr>
        <p:spPr>
          <a:xfrm>
            <a:off x="1" y="2162464"/>
            <a:ext cx="7112000" cy="3603337"/>
          </a:xfrm>
          <a:solidFill>
            <a:srgbClr val="002D73"/>
          </a:solidFill>
        </p:spPr>
        <p:txBody>
          <a:bodyPr lIns="512064" tIns="228600" rIns="365760" anchor="t" anchorCtr="0">
            <a:normAutofit/>
          </a:bodyPr>
          <a:lstStyle>
            <a:lvl1pPr>
              <a:lnSpc>
                <a:spcPct val="100000"/>
              </a:lnSpc>
              <a:defRPr sz="5333">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01040" y="4389120"/>
            <a:ext cx="6014720" cy="1188720"/>
          </a:xfrm>
        </p:spPr>
        <p:txBody>
          <a:bodyPr>
            <a:normAutofit/>
          </a:bodyPr>
          <a:lstStyle>
            <a:lvl1pPr marL="0" indent="0">
              <a:buNone/>
              <a:defRPr sz="3733" b="1">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10" name="Rectangle 9"/>
          <p:cNvSpPr/>
          <p:nvPr userDrawn="1"/>
        </p:nvSpPr>
        <p:spPr>
          <a:xfrm rot="10800000" flipV="1">
            <a:off x="0" y="153991"/>
            <a:ext cx="12192000" cy="2936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576" tIns="60960" rIns="365760" rtlCol="0" anchor="ctr"/>
          <a:lstStyle/>
          <a:p>
            <a:pPr marL="287331" marR="0" indent="0" algn="l" defTabSz="914377" rtl="0" eaLnBrk="1" fontAlgn="auto" latinLnBrk="0" hangingPunct="1">
              <a:lnSpc>
                <a:spcPct val="100000"/>
              </a:lnSpc>
              <a:spcBef>
                <a:spcPts val="0"/>
              </a:spcBef>
              <a:spcAft>
                <a:spcPts val="0"/>
              </a:spcAft>
              <a:buClrTx/>
              <a:buSzTx/>
              <a:buFontTx/>
              <a:buNone/>
              <a:tabLst>
                <a:tab pos="11666775" algn="r"/>
              </a:tabLst>
              <a:defRPr/>
            </a:pPr>
            <a:r>
              <a:rPr lang="en-US" sz="1600" b="1" dirty="0">
                <a:solidFill>
                  <a:srgbClr val="002D73"/>
                </a:solidFill>
                <a:latin typeface="Arial" panose="020B0604020202020204" pitchFamily="34" charset="0"/>
                <a:cs typeface="Arial" panose="020B0604020202020204" pitchFamily="34" charset="0"/>
              </a:rPr>
              <a:t>	</a:t>
            </a:r>
            <a:fld id="{6C929F40-DA27-4434-83D4-CC1331048D9E}" type="slidenum">
              <a:rPr lang="en-US" sz="1600" b="1" smtClean="0">
                <a:solidFill>
                  <a:srgbClr val="002D73"/>
                </a:solidFill>
                <a:latin typeface="Arial" panose="020B0604020202020204" pitchFamily="34" charset="0"/>
                <a:cs typeface="Arial" panose="020B0604020202020204" pitchFamily="34" charset="0"/>
              </a:rPr>
              <a:pPr marL="287331" marR="0" indent="0" algn="l" defTabSz="914377" rtl="0" eaLnBrk="1" fontAlgn="auto" latinLnBrk="0" hangingPunct="1">
                <a:lnSpc>
                  <a:spcPct val="100000"/>
                </a:lnSpc>
                <a:spcBef>
                  <a:spcPts val="0"/>
                </a:spcBef>
                <a:spcAft>
                  <a:spcPts val="0"/>
                </a:spcAft>
                <a:buClrTx/>
                <a:buSzTx/>
                <a:buFontTx/>
                <a:buNone/>
                <a:tabLst>
                  <a:tab pos="11666775" algn="r"/>
                </a:tabLst>
                <a:defRPr/>
              </a:pPr>
              <a:t>‹#›</a:t>
            </a:fld>
            <a:endParaRPr lang="en-US" sz="1600" b="1" dirty="0">
              <a:solidFill>
                <a:srgbClr val="002D73"/>
              </a:solidFill>
              <a:latin typeface="Arial" panose="020B0604020202020204" pitchFamily="34" charset="0"/>
              <a:cs typeface="Arial" panose="020B0604020202020204" pitchFamily="34" charset="0"/>
            </a:endParaRPr>
          </a:p>
        </p:txBody>
      </p:sp>
      <p:sp>
        <p:nvSpPr>
          <p:cNvPr id="16" name="Rectangle 15"/>
          <p:cNvSpPr/>
          <p:nvPr userDrawn="1"/>
        </p:nvSpPr>
        <p:spPr>
          <a:xfrm>
            <a:off x="0" y="2053938"/>
            <a:ext cx="7112000" cy="108525"/>
          </a:xfrm>
          <a:prstGeom prst="rect">
            <a:avLst/>
          </a:prstGeom>
          <a:solidFill>
            <a:srgbClr val="2C5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355939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30200" y="678390"/>
            <a:ext cx="11480800" cy="122622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30200" y="1904615"/>
            <a:ext cx="5556251" cy="45639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93202" y="1904615"/>
            <a:ext cx="5517799" cy="45639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800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30200" y="678391"/>
            <a:ext cx="11480800" cy="12262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330201" y="1904615"/>
            <a:ext cx="5380953" cy="823912"/>
          </a:xfrm>
        </p:spPr>
        <p:txBody>
          <a:bodyPr anchor="ctr" anchorCtr="0">
            <a:noAutofit/>
          </a:bodyPr>
          <a:lstStyle>
            <a:lvl1pPr marL="0" indent="0">
              <a:buNone/>
              <a:defRPr sz="32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30201" y="2858703"/>
            <a:ext cx="5380953" cy="3513133"/>
          </a:xfrm>
        </p:spPr>
        <p:txBody>
          <a:bodyPr>
            <a:normAutofit/>
          </a:bodyPr>
          <a:lstStyle>
            <a:lvl1pPr>
              <a:spcAft>
                <a:spcPts val="400"/>
              </a:spcAft>
              <a:defRPr sz="2400"/>
            </a:lvl1pPr>
            <a:lvl2pPr>
              <a:spcAft>
                <a:spcPts val="400"/>
              </a:spcAft>
              <a:defRPr sz="2400"/>
            </a:lvl2pPr>
            <a:lvl3pPr>
              <a:spcAft>
                <a:spcPts val="400"/>
              </a:spcAft>
              <a:defRPr sz="2400"/>
            </a:lvl3pPr>
            <a:lvl4pPr>
              <a:spcAft>
                <a:spcPts val="400"/>
              </a:spcAft>
              <a:defRPr sz="2400"/>
            </a:lvl4pPr>
            <a:lvl5pPr>
              <a:spcAft>
                <a:spcPts val="400"/>
              </a:spcAft>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21209" y="1904615"/>
            <a:ext cx="5389793" cy="823912"/>
          </a:xfrm>
        </p:spPr>
        <p:txBody>
          <a:bodyPr anchor="ctr" anchorCtr="0">
            <a:noAutofit/>
          </a:bodyPr>
          <a:lstStyle>
            <a:lvl1pPr marL="0" indent="0">
              <a:buNone/>
              <a:defRPr sz="32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21208" y="2858703"/>
            <a:ext cx="5389792" cy="3513133"/>
          </a:xfrm>
        </p:spPr>
        <p:txBody>
          <a:bodyPr>
            <a:normAutofit/>
          </a:bodyPr>
          <a:lstStyle>
            <a:lvl1pPr>
              <a:spcAft>
                <a:spcPts val="400"/>
              </a:spcAft>
              <a:defRPr sz="2400"/>
            </a:lvl1pPr>
            <a:lvl2pPr>
              <a:spcAft>
                <a:spcPts val="400"/>
              </a:spcAft>
              <a:defRPr sz="2400"/>
            </a:lvl2pPr>
            <a:lvl3pPr>
              <a:spcAft>
                <a:spcPts val="400"/>
              </a:spcAft>
              <a:defRPr sz="2400"/>
            </a:lvl3pPr>
            <a:lvl4pPr>
              <a:spcAft>
                <a:spcPts val="400"/>
              </a:spcAft>
              <a:defRPr sz="2400"/>
            </a:lvl4pPr>
            <a:lvl5pPr>
              <a:spcAft>
                <a:spcPts val="400"/>
              </a:spcAft>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85037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30200" y="678388"/>
            <a:ext cx="11480800" cy="1226613"/>
          </a:xfrm>
        </p:spPr>
        <p:txBody>
          <a:bodyPr/>
          <a:lstStyle/>
          <a:p>
            <a:r>
              <a:rPr lang="en-US"/>
              <a:t>Click to edit Master title style</a:t>
            </a:r>
            <a:endParaRPr lang="en-US" dirty="0"/>
          </a:p>
        </p:txBody>
      </p:sp>
    </p:spTree>
    <p:extLst>
      <p:ext uri="{BB962C8B-B14F-4D97-AF65-F5344CB8AC3E}">
        <p14:creationId xmlns:p14="http://schemas.microsoft.com/office/powerpoint/2010/main" val="312156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396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One Column">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00BC2E40-94F8-47C5-BE6B-BFB0848BA4C3}"/>
              </a:ext>
            </a:extLst>
          </p:cNvPr>
          <p:cNvSpPr>
            <a:spLocks noGrp="1"/>
          </p:cNvSpPr>
          <p:nvPr>
            <p:ph type="sldNum" sz="quarter" idx="4"/>
          </p:nvPr>
        </p:nvSpPr>
        <p:spPr>
          <a:xfrm>
            <a:off x="11649365" y="6492876"/>
            <a:ext cx="542636" cy="365125"/>
          </a:xfrm>
          <a:prstGeom prst="rect">
            <a:avLst/>
          </a:prstGeom>
        </p:spPr>
        <p:txBody>
          <a:bodyPr/>
          <a:lstStyle>
            <a:lvl1pPr>
              <a:defRPr sz="1200">
                <a:latin typeface="Arial" panose="020B0604020202020204" pitchFamily="34" charset="0"/>
                <a:cs typeface="Arial" panose="020B0604020202020204" pitchFamily="34" charset="0"/>
              </a:defRPr>
            </a:lvl1pPr>
          </a:lstStyle>
          <a:p>
            <a:fld id="{058CC6BB-C3D2-4223-AD7D-B48D1BB4495E}" type="slidenum">
              <a:rPr lang="en-US" smtClean="0"/>
              <a:pPr/>
              <a:t>‹#›</a:t>
            </a:fld>
            <a:endParaRPr lang="en-US"/>
          </a:p>
        </p:txBody>
      </p:sp>
      <p:sp>
        <p:nvSpPr>
          <p:cNvPr id="12" name="Rectangle 11">
            <a:extLst>
              <a:ext uri="{FF2B5EF4-FFF2-40B4-BE49-F238E27FC236}">
                <a16:creationId xmlns:a16="http://schemas.microsoft.com/office/drawing/2014/main" id="{F71690C8-902D-4D8E-92F4-34C3FCFCE397}"/>
              </a:ext>
            </a:extLst>
          </p:cNvPr>
          <p:cNvSpPr/>
          <p:nvPr userDrawn="1"/>
        </p:nvSpPr>
        <p:spPr>
          <a:xfrm>
            <a:off x="546957" y="544629"/>
            <a:ext cx="11645044" cy="1325563"/>
          </a:xfrm>
          <a:prstGeom prst="rect">
            <a:avLst/>
          </a:prstGeom>
          <a:gradFill flip="none" rotWithShape="1">
            <a:gsLst>
              <a:gs pos="1770">
                <a:schemeClr val="bg1"/>
              </a:gs>
              <a:gs pos="31000">
                <a:schemeClr val="accent1">
                  <a:lumMod val="5000"/>
                  <a:lumOff val="95000"/>
                </a:schemeClr>
              </a:gs>
              <a:gs pos="56000">
                <a:schemeClr val="accent1">
                  <a:lumMod val="25000"/>
                  <a:lumOff val="75000"/>
                </a:schemeClr>
              </a:gs>
              <a:gs pos="81000">
                <a:srgbClr val="56A4D9"/>
              </a:gs>
              <a:gs pos="100000">
                <a:srgbClr val="0088CE"/>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0" name="Title 1">
            <a:extLst>
              <a:ext uri="{FF2B5EF4-FFF2-40B4-BE49-F238E27FC236}">
                <a16:creationId xmlns:a16="http://schemas.microsoft.com/office/drawing/2014/main" id="{6C52C17C-FF28-4FF9-B3C0-879847570323}"/>
              </a:ext>
            </a:extLst>
          </p:cNvPr>
          <p:cNvSpPr>
            <a:spLocks noGrp="1"/>
          </p:cNvSpPr>
          <p:nvPr>
            <p:ph type="title" hasCustomPrompt="1"/>
          </p:nvPr>
        </p:nvSpPr>
        <p:spPr>
          <a:xfrm>
            <a:off x="546958" y="550435"/>
            <a:ext cx="11098087" cy="1325563"/>
          </a:xfrm>
          <a:prstGeom prst="rect">
            <a:avLst/>
          </a:prstGeom>
        </p:spPr>
        <p:txBody>
          <a:bodyPr lIns="0" tIns="0" rIns="0" bIns="0" anchor="ctr" anchorCtr="0"/>
          <a:lstStyle>
            <a:lvl1pPr>
              <a:defRPr sz="4000">
                <a:solidFill>
                  <a:srgbClr val="002D72"/>
                </a:solidFill>
                <a:latin typeface="Roboto Lt" pitchFamily="2" charset="0"/>
                <a:ea typeface="Roboto Lt" pitchFamily="2" charset="0"/>
                <a:cs typeface="Arial" panose="020B0604020202020204" pitchFamily="34" charset="0"/>
              </a:defRPr>
            </a:lvl1pPr>
          </a:lstStyle>
          <a:p>
            <a:r>
              <a:rPr lang="en-US"/>
              <a:t>Add Slide Title Here</a:t>
            </a:r>
          </a:p>
        </p:txBody>
      </p:sp>
      <p:sp>
        <p:nvSpPr>
          <p:cNvPr id="8" name="Content Placeholder 2">
            <a:extLst>
              <a:ext uri="{FF2B5EF4-FFF2-40B4-BE49-F238E27FC236}">
                <a16:creationId xmlns:a16="http://schemas.microsoft.com/office/drawing/2014/main" id="{50BE40E4-1596-44E3-A597-A5D709C85B23}"/>
              </a:ext>
            </a:extLst>
          </p:cNvPr>
          <p:cNvSpPr>
            <a:spLocks noGrp="1"/>
          </p:cNvSpPr>
          <p:nvPr>
            <p:ph sz="quarter" idx="12" hasCustomPrompt="1"/>
          </p:nvPr>
        </p:nvSpPr>
        <p:spPr>
          <a:xfrm>
            <a:off x="547689" y="2142809"/>
            <a:ext cx="11101676" cy="4170563"/>
          </a:xfrm>
          <a:prstGeom prst="rect">
            <a:avLst/>
          </a:prstGeom>
        </p:spPr>
        <p:txBody>
          <a:bodyPr lIns="0" tIns="0" rIns="0" bIns="0">
            <a:noAutofit/>
          </a:bodyPr>
          <a:lstStyle>
            <a:lvl1pPr marL="0" indent="0">
              <a:spcBef>
                <a:spcPts val="1200"/>
              </a:spcBef>
              <a:spcAft>
                <a:spcPts val="300"/>
              </a:spcAft>
              <a:buNone/>
              <a:defRPr sz="2400" b="1">
                <a:solidFill>
                  <a:schemeClr val="accent3"/>
                </a:solidFill>
                <a:latin typeface="+mj-lt"/>
              </a:defRPr>
            </a:lvl1pPr>
            <a:lvl2pPr marL="0" indent="0">
              <a:spcBef>
                <a:spcPts val="300"/>
              </a:spcBef>
              <a:buClr>
                <a:schemeClr val="tx2"/>
              </a:buClr>
              <a:buFont typeface="Roboto Lt" pitchFamily="2" charset="0"/>
              <a:buNone/>
              <a:defRPr sz="2200">
                <a:solidFill>
                  <a:schemeClr val="tx2"/>
                </a:solidFill>
              </a:defRPr>
            </a:lvl2pPr>
            <a:lvl3pPr marL="228594" indent="-228594">
              <a:spcBef>
                <a:spcPts val="600"/>
              </a:spcBef>
              <a:buClr>
                <a:schemeClr val="tx2"/>
              </a:buClr>
              <a:buFont typeface="Roboto Lt" pitchFamily="2" charset="0"/>
              <a:buChar char="&gt;"/>
              <a:defRPr sz="2200">
                <a:solidFill>
                  <a:schemeClr val="tx2"/>
                </a:solidFill>
              </a:defRPr>
            </a:lvl3pPr>
            <a:lvl4pPr marL="457189" indent="-228594">
              <a:spcBef>
                <a:spcPts val="300"/>
              </a:spcBef>
              <a:buClr>
                <a:schemeClr val="tx2"/>
              </a:buClr>
              <a:buFont typeface="Arial" panose="020B0604020202020204" pitchFamily="34" charset="0"/>
              <a:buChar char="•"/>
              <a:defRPr sz="2000">
                <a:solidFill>
                  <a:schemeClr val="tx2"/>
                </a:solidFill>
              </a:defRPr>
            </a:lvl4pPr>
            <a:lvl5pPr marL="822939" indent="-228594">
              <a:spcBef>
                <a:spcPts val="300"/>
              </a:spcBef>
              <a:buFont typeface="Roboto Lt" pitchFamily="2" charset="0"/>
              <a:buChar char="-"/>
              <a:defRPr>
                <a:solidFill>
                  <a:schemeClr val="tx2"/>
                </a:solidFill>
              </a:defRPr>
            </a:lvl5pPr>
          </a:lstStyle>
          <a:p>
            <a:pPr lvl="0"/>
            <a:r>
              <a:rPr lang="en-US"/>
              <a:t>Add bold intro or subhead here</a:t>
            </a:r>
          </a:p>
          <a:p>
            <a:pPr lvl="1"/>
            <a:r>
              <a:rPr lang="en-US"/>
              <a:t>Non-bulleted copy</a:t>
            </a:r>
          </a:p>
          <a:p>
            <a:pPr lvl="2"/>
            <a:r>
              <a:rPr lang="en-US"/>
              <a:t>First bullet</a:t>
            </a:r>
          </a:p>
          <a:p>
            <a:pPr lvl="3"/>
            <a:r>
              <a:rPr lang="en-US"/>
              <a:t>Second bullet</a:t>
            </a:r>
          </a:p>
          <a:p>
            <a:pPr lvl="4"/>
            <a:r>
              <a:rPr lang="en-US"/>
              <a:t>Third bullet</a:t>
            </a:r>
          </a:p>
        </p:txBody>
      </p:sp>
    </p:spTree>
    <p:extLst>
      <p:ext uri="{BB962C8B-B14F-4D97-AF65-F5344CB8AC3E}">
        <p14:creationId xmlns:p14="http://schemas.microsoft.com/office/powerpoint/2010/main" val="1964831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rot="10800000" flipV="1">
            <a:off x="0" y="81394"/>
            <a:ext cx="12192000" cy="4012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 tIns="109728" rIns="365760" bIns="73152" rtlCol="0" anchor="ctr"/>
          <a:lstStyle/>
          <a:p>
            <a:pPr marL="287331" marR="0" indent="0" algn="l" defTabSz="914377" rtl="0" eaLnBrk="1" fontAlgn="auto" latinLnBrk="0" hangingPunct="1">
              <a:lnSpc>
                <a:spcPct val="100000"/>
              </a:lnSpc>
              <a:spcBef>
                <a:spcPts val="0"/>
              </a:spcBef>
              <a:spcAft>
                <a:spcPts val="0"/>
              </a:spcAft>
              <a:buClrTx/>
              <a:buSzTx/>
              <a:buFontTx/>
              <a:buNone/>
              <a:tabLst>
                <a:tab pos="11666775" algn="r"/>
              </a:tabLst>
              <a:defRPr/>
            </a:pPr>
            <a:r>
              <a:rPr lang="en-US" sz="1600" b="1" dirty="0">
                <a:latin typeface="Arial" panose="020B0604020202020204" pitchFamily="34" charset="0"/>
                <a:cs typeface="Arial" panose="020B0604020202020204" pitchFamily="34" charset="0"/>
              </a:rPr>
              <a:t>	</a:t>
            </a:r>
            <a:fld id="{6C929F40-DA27-4434-83D4-CC1331048D9E}" type="slidenum">
              <a:rPr lang="en-US" sz="1600" b="1" smtClean="0">
                <a:latin typeface="Arial" panose="020B0604020202020204" pitchFamily="34" charset="0"/>
                <a:cs typeface="Arial" panose="020B0604020202020204" pitchFamily="34" charset="0"/>
              </a:rPr>
              <a:pPr marL="287331" marR="0" indent="0" algn="l" defTabSz="914377" rtl="0" eaLnBrk="1" fontAlgn="auto" latinLnBrk="0" hangingPunct="1">
                <a:lnSpc>
                  <a:spcPct val="100000"/>
                </a:lnSpc>
                <a:spcBef>
                  <a:spcPts val="0"/>
                </a:spcBef>
                <a:spcAft>
                  <a:spcPts val="0"/>
                </a:spcAft>
                <a:buClrTx/>
                <a:buSzTx/>
                <a:buFontTx/>
                <a:buNone/>
                <a:tabLst>
                  <a:tab pos="11666775" algn="r"/>
                </a:tabLst>
                <a:defRPr/>
              </a:pPr>
              <a:t>‹#›</a:t>
            </a:fld>
            <a:endParaRPr lang="en-US" sz="1600" b="1" dirty="0">
              <a:latin typeface="Arial" panose="020B0604020202020204" pitchFamily="34" charset="0"/>
              <a:cs typeface="Arial" panose="020B0604020202020204" pitchFamily="34" charset="0"/>
            </a:endParaRPr>
          </a:p>
        </p:txBody>
      </p:sp>
      <p:sp>
        <p:nvSpPr>
          <p:cNvPr id="2" name="Title Placeholder 1"/>
          <p:cNvSpPr>
            <a:spLocks noGrp="1"/>
          </p:cNvSpPr>
          <p:nvPr>
            <p:ph type="title"/>
          </p:nvPr>
        </p:nvSpPr>
        <p:spPr>
          <a:xfrm>
            <a:off x="330200" y="678390"/>
            <a:ext cx="11480800" cy="1226225"/>
          </a:xfrm>
          <a:prstGeom prst="rect">
            <a:avLst/>
          </a:prstGeom>
        </p:spPr>
        <p:txBody>
          <a:bodyPr vert="horz" lIns="0" tIns="0" rIns="0" bIns="0" rtlCol="0" anchor="ctr"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330200" y="1904614"/>
            <a:ext cx="11480800" cy="4580852"/>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1"/>
            <a:ext cx="12192000" cy="81393"/>
          </a:xfrm>
          <a:prstGeom prst="rect">
            <a:avLst/>
          </a:prstGeom>
          <a:solidFill>
            <a:srgbClr val="2C5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pic>
        <p:nvPicPr>
          <p:cNvPr id="9" name="Picture 8">
            <a:extLst>
              <a:ext uri="{FF2B5EF4-FFF2-40B4-BE49-F238E27FC236}">
                <a16:creationId xmlns:a16="http://schemas.microsoft.com/office/drawing/2014/main" id="{11BE1321-44AC-41DE-A95C-BD8B242901E3}"/>
              </a:ext>
            </a:extLst>
          </p:cNvPr>
          <p:cNvPicPr>
            <a:picLocks noChangeAspect="1"/>
          </p:cNvPicPr>
          <p:nvPr userDrawn="1"/>
        </p:nvPicPr>
        <p:blipFill>
          <a:blip r:embed="rId10"/>
          <a:stretch>
            <a:fillRect/>
          </a:stretch>
        </p:blipFill>
        <p:spPr>
          <a:xfrm>
            <a:off x="9655289" y="6013447"/>
            <a:ext cx="2078735" cy="609600"/>
          </a:xfrm>
          <a:prstGeom prst="rect">
            <a:avLst/>
          </a:prstGeom>
        </p:spPr>
      </p:pic>
    </p:spTree>
    <p:extLst>
      <p:ext uri="{BB962C8B-B14F-4D97-AF65-F5344CB8AC3E}">
        <p14:creationId xmlns:p14="http://schemas.microsoft.com/office/powerpoint/2010/main" val="42440731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377" rtl="0" eaLnBrk="1" latinLnBrk="0" hangingPunct="1">
        <a:lnSpc>
          <a:spcPct val="90000"/>
        </a:lnSpc>
        <a:spcBef>
          <a:spcPct val="0"/>
        </a:spcBef>
        <a:buNone/>
        <a:defRPr sz="4267" b="1" kern="1200">
          <a:solidFill>
            <a:srgbClr val="002D73"/>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00000"/>
        </a:lnSpc>
        <a:spcBef>
          <a:spcPts val="0"/>
        </a:spcBef>
        <a:spcAft>
          <a:spcPts val="800"/>
        </a:spcAft>
        <a:buFontTx/>
        <a:buNone/>
        <a:defRPr sz="3200" kern="1200">
          <a:solidFill>
            <a:srgbClr val="646569"/>
          </a:solidFill>
          <a:latin typeface="Arial" panose="020B0604020202020204" pitchFamily="34" charset="0"/>
          <a:ea typeface="+mn-ea"/>
          <a:cs typeface="Arial" panose="020B0604020202020204" pitchFamily="34" charset="0"/>
        </a:defRPr>
      </a:lvl1pPr>
      <a:lvl2pPr marL="228594" indent="-228594" algn="l" defTabSz="914377" rtl="0" eaLnBrk="1" latinLnBrk="0" hangingPunct="1">
        <a:lnSpc>
          <a:spcPct val="100000"/>
        </a:lnSpc>
        <a:spcBef>
          <a:spcPts val="0"/>
        </a:spcBef>
        <a:spcAft>
          <a:spcPts val="800"/>
        </a:spcAft>
        <a:buFont typeface="Arial" panose="020B0604020202020204" pitchFamily="34" charset="0"/>
        <a:buChar char="•"/>
        <a:defRPr sz="3200" kern="1200">
          <a:solidFill>
            <a:srgbClr val="646569"/>
          </a:solidFill>
          <a:latin typeface="Arial" panose="020B0604020202020204" pitchFamily="34" charset="0"/>
          <a:ea typeface="+mn-ea"/>
          <a:cs typeface="Arial" panose="020B0604020202020204" pitchFamily="34" charset="0"/>
        </a:defRPr>
      </a:lvl2pPr>
      <a:lvl3pPr marL="457189" indent="-228594" algn="l" defTabSz="914377" rtl="0" eaLnBrk="1" latinLnBrk="0" hangingPunct="1">
        <a:lnSpc>
          <a:spcPct val="100000"/>
        </a:lnSpc>
        <a:spcBef>
          <a:spcPts val="0"/>
        </a:spcBef>
        <a:spcAft>
          <a:spcPts val="800"/>
        </a:spcAft>
        <a:buFont typeface="Wingdings" panose="05000000000000000000" pitchFamily="2" charset="2"/>
        <a:buChar char="§"/>
        <a:defRPr sz="3200" kern="1200">
          <a:solidFill>
            <a:srgbClr val="646569"/>
          </a:solidFill>
          <a:latin typeface="Arial" panose="020B0604020202020204" pitchFamily="34" charset="0"/>
          <a:ea typeface="+mn-ea"/>
          <a:cs typeface="Arial" panose="020B0604020202020204" pitchFamily="34" charset="0"/>
        </a:defRPr>
      </a:lvl3pPr>
      <a:lvl4pPr marL="631810" indent="-171446" algn="l" defTabSz="914377" rtl="0" eaLnBrk="1" latinLnBrk="0" hangingPunct="1">
        <a:lnSpc>
          <a:spcPct val="100000"/>
        </a:lnSpc>
        <a:spcBef>
          <a:spcPts val="0"/>
        </a:spcBef>
        <a:spcAft>
          <a:spcPts val="800"/>
        </a:spcAft>
        <a:buSzPct val="75000"/>
        <a:buFont typeface="Arial" panose="020B0604020202020204" pitchFamily="34" charset="0"/>
        <a:buChar char="•"/>
        <a:defRPr sz="3200" kern="1200">
          <a:solidFill>
            <a:srgbClr val="646569"/>
          </a:solidFill>
          <a:latin typeface="Arial" panose="020B0604020202020204" pitchFamily="34" charset="0"/>
          <a:ea typeface="+mn-ea"/>
          <a:cs typeface="Arial" panose="020B0604020202020204" pitchFamily="34" charset="0"/>
        </a:defRPr>
      </a:lvl4pPr>
      <a:lvl5pPr marL="800080" indent="-171446" algn="l" defTabSz="914377" rtl="0" eaLnBrk="1" latinLnBrk="0" hangingPunct="1">
        <a:lnSpc>
          <a:spcPct val="100000"/>
        </a:lnSpc>
        <a:spcBef>
          <a:spcPts val="0"/>
        </a:spcBef>
        <a:spcAft>
          <a:spcPts val="800"/>
        </a:spcAft>
        <a:buSzPct val="75000"/>
        <a:buFont typeface="Wingdings" panose="05000000000000000000" pitchFamily="2" charset="2"/>
        <a:buChar char="§"/>
        <a:defRPr sz="3200" kern="1200">
          <a:solidFill>
            <a:srgbClr val="646569"/>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9A8FB-AE75-4A1C-81E9-A54282230769}"/>
              </a:ext>
            </a:extLst>
          </p:cNvPr>
          <p:cNvSpPr>
            <a:spLocks noGrp="1"/>
          </p:cNvSpPr>
          <p:nvPr>
            <p:ph type="title"/>
          </p:nvPr>
        </p:nvSpPr>
        <p:spPr>
          <a:xfrm>
            <a:off x="-1" y="1764938"/>
            <a:ext cx="11646263" cy="4000863"/>
          </a:xfrm>
        </p:spPr>
        <p:txBody>
          <a:bodyPr>
            <a:normAutofit/>
          </a:bodyPr>
          <a:lstStyle/>
          <a:p>
            <a:r>
              <a:rPr lang="en-US" dirty="0">
                <a:latin typeface="Arial"/>
                <a:cs typeface="Arial"/>
              </a:rPr>
              <a:t>Climate Justice &amp; Disadvantaged Communities</a:t>
            </a:r>
            <a:br>
              <a:rPr lang="en-US" dirty="0">
                <a:latin typeface="Arial"/>
                <a:cs typeface="Arial"/>
              </a:rPr>
            </a:br>
            <a:r>
              <a:rPr lang="en-US" sz="3200" i="1" dirty="0"/>
              <a:t>Key Environmental Issues in US EPA R2</a:t>
            </a:r>
            <a:br>
              <a:rPr lang="en-US" sz="3200" i="1" dirty="0"/>
            </a:br>
            <a:endParaRPr lang="en-US" sz="4267" dirty="0">
              <a:solidFill>
                <a:srgbClr val="FF0000"/>
              </a:solidFill>
              <a:latin typeface="Arial"/>
              <a:cs typeface="Arial"/>
            </a:endParaRPr>
          </a:p>
        </p:txBody>
      </p:sp>
      <p:sp>
        <p:nvSpPr>
          <p:cNvPr id="3" name="Text Placeholder 2">
            <a:extLst>
              <a:ext uri="{FF2B5EF4-FFF2-40B4-BE49-F238E27FC236}">
                <a16:creationId xmlns:a16="http://schemas.microsoft.com/office/drawing/2014/main" id="{2E505326-2792-4944-A69D-AE6FC07418D2}"/>
              </a:ext>
            </a:extLst>
          </p:cNvPr>
          <p:cNvSpPr>
            <a:spLocks noGrp="1"/>
          </p:cNvSpPr>
          <p:nvPr>
            <p:ph type="body" idx="1"/>
          </p:nvPr>
        </p:nvSpPr>
        <p:spPr>
          <a:xfrm>
            <a:off x="545738" y="5222401"/>
            <a:ext cx="9897421" cy="711200"/>
          </a:xfrm>
        </p:spPr>
        <p:txBody>
          <a:bodyPr>
            <a:normAutofit/>
          </a:bodyPr>
          <a:lstStyle/>
          <a:p>
            <a:r>
              <a:rPr lang="en-US" sz="2400" b="0" dirty="0"/>
              <a:t>Adriana Espinoza, Deputy Commissioner, Equity &amp; Justice</a:t>
            </a:r>
          </a:p>
        </p:txBody>
      </p:sp>
    </p:spTree>
    <p:extLst>
      <p:ext uri="{BB962C8B-B14F-4D97-AF65-F5344CB8AC3E}">
        <p14:creationId xmlns:p14="http://schemas.microsoft.com/office/powerpoint/2010/main" val="169987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E09294-C93A-47E4-A14E-C9A2F177F4E8}"/>
              </a:ext>
            </a:extLst>
          </p:cNvPr>
          <p:cNvSpPr>
            <a:spLocks noGrp="1"/>
          </p:cNvSpPr>
          <p:nvPr>
            <p:ph type="title"/>
          </p:nvPr>
        </p:nvSpPr>
        <p:spPr/>
        <p:txBody>
          <a:bodyPr>
            <a:normAutofit/>
          </a:bodyPr>
          <a:lstStyle/>
          <a:p>
            <a:r>
              <a:rPr lang="en-US" dirty="0"/>
              <a:t>DAC Criteria in the Climate Act</a:t>
            </a:r>
          </a:p>
        </p:txBody>
      </p:sp>
      <p:sp>
        <p:nvSpPr>
          <p:cNvPr id="8" name="Content Placeholder 7">
            <a:extLst>
              <a:ext uri="{FF2B5EF4-FFF2-40B4-BE49-F238E27FC236}">
                <a16:creationId xmlns:a16="http://schemas.microsoft.com/office/drawing/2014/main" id="{67F3BF23-23A5-465D-8F66-655E001A4910}"/>
              </a:ext>
            </a:extLst>
          </p:cNvPr>
          <p:cNvSpPr>
            <a:spLocks noGrp="1"/>
          </p:cNvSpPr>
          <p:nvPr>
            <p:ph idx="1"/>
          </p:nvPr>
        </p:nvSpPr>
        <p:spPr>
          <a:xfrm>
            <a:off x="355600" y="1972931"/>
            <a:ext cx="11480800" cy="4125037"/>
          </a:xfrm>
        </p:spPr>
        <p:txBody>
          <a:bodyPr/>
          <a:lstStyle/>
          <a:p>
            <a:r>
              <a:rPr lang="en-US" sz="2667" dirty="0">
                <a:solidFill>
                  <a:srgbClr val="FFC000"/>
                </a:solidFill>
                <a:latin typeface="Arial"/>
                <a:cs typeface="Arial"/>
              </a:rPr>
              <a:t>ECL § 75-0111(1)(b)</a:t>
            </a:r>
            <a:endParaRPr lang="en-US" sz="2667" dirty="0">
              <a:solidFill>
                <a:srgbClr val="FFC000"/>
              </a:solidFill>
            </a:endParaRPr>
          </a:p>
          <a:p>
            <a:r>
              <a:rPr lang="en-US" sz="2667" dirty="0">
                <a:solidFill>
                  <a:schemeClr val="bg1">
                    <a:lumMod val="50000"/>
                  </a:schemeClr>
                </a:solidFill>
              </a:rPr>
              <a:t>“The [climate justice] working group, in consultation with the department, the departments of health and labor, the New York state energy and research development authority, and the environmental justice advisory group, will establish criteria to identify disadvantaged communities </a:t>
            </a:r>
            <a:r>
              <a:rPr lang="en-US" sz="2667" b="1" dirty="0">
                <a:solidFill>
                  <a:schemeClr val="bg1">
                    <a:lumMod val="50000"/>
                  </a:schemeClr>
                </a:solidFill>
              </a:rPr>
              <a:t>for the purposes of co-pollutant reductions, greenhouse gas emissions reductions, regulatory impact statements, and the allocation of investments</a:t>
            </a:r>
            <a:r>
              <a:rPr lang="en-US" sz="2667" dirty="0">
                <a:solidFill>
                  <a:schemeClr val="bg1">
                    <a:lumMod val="50000"/>
                  </a:schemeClr>
                </a:solidFill>
              </a:rPr>
              <a:t> related to this article”</a:t>
            </a:r>
          </a:p>
          <a:p>
            <a:endParaRPr lang="en-US" dirty="0"/>
          </a:p>
        </p:txBody>
      </p:sp>
    </p:spTree>
    <p:extLst>
      <p:ext uri="{BB962C8B-B14F-4D97-AF65-F5344CB8AC3E}">
        <p14:creationId xmlns:p14="http://schemas.microsoft.com/office/powerpoint/2010/main" val="1441616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E09294-C93A-47E4-A14E-C9A2F177F4E8}"/>
              </a:ext>
            </a:extLst>
          </p:cNvPr>
          <p:cNvSpPr>
            <a:spLocks noGrp="1"/>
          </p:cNvSpPr>
          <p:nvPr>
            <p:ph type="title"/>
          </p:nvPr>
        </p:nvSpPr>
        <p:spPr/>
        <p:txBody>
          <a:bodyPr>
            <a:normAutofit/>
          </a:bodyPr>
          <a:lstStyle/>
          <a:p>
            <a:r>
              <a:rPr lang="en-US" dirty="0"/>
              <a:t>DAC Criteria in the Climate Act</a:t>
            </a:r>
          </a:p>
        </p:txBody>
      </p:sp>
      <p:sp>
        <p:nvSpPr>
          <p:cNvPr id="8" name="Content Placeholder 7">
            <a:extLst>
              <a:ext uri="{FF2B5EF4-FFF2-40B4-BE49-F238E27FC236}">
                <a16:creationId xmlns:a16="http://schemas.microsoft.com/office/drawing/2014/main" id="{67F3BF23-23A5-465D-8F66-655E001A4910}"/>
              </a:ext>
            </a:extLst>
          </p:cNvPr>
          <p:cNvSpPr>
            <a:spLocks noGrp="1"/>
          </p:cNvSpPr>
          <p:nvPr>
            <p:ph idx="1"/>
          </p:nvPr>
        </p:nvSpPr>
        <p:spPr>
          <a:xfrm>
            <a:off x="355600" y="1972931"/>
            <a:ext cx="11480800" cy="4125037"/>
          </a:xfrm>
        </p:spPr>
        <p:txBody>
          <a:bodyPr vert="horz" lIns="0" tIns="0" rIns="0" bIns="0" rtlCol="0" anchor="t">
            <a:normAutofit/>
          </a:bodyPr>
          <a:lstStyle/>
          <a:p>
            <a:r>
              <a:rPr lang="en-US" sz="2400" dirty="0">
                <a:solidFill>
                  <a:srgbClr val="F2A900"/>
                </a:solidFill>
                <a:latin typeface="Arial"/>
                <a:cs typeface="Arial"/>
              </a:rPr>
              <a:t>ECL § 75-0117​</a:t>
            </a:r>
            <a:endParaRPr lang="en-US" b="0" i="0" u="none" strike="noStrike" dirty="0">
              <a:solidFill>
                <a:srgbClr val="36526D"/>
              </a:solidFill>
              <a:effectLst/>
              <a:latin typeface="Arial"/>
              <a:cs typeface="Arial"/>
            </a:endParaRPr>
          </a:p>
          <a:p>
            <a:r>
              <a:rPr lang="en-US" sz="2133" dirty="0">
                <a:solidFill>
                  <a:schemeClr val="bg2">
                    <a:lumMod val="50000"/>
                  </a:schemeClr>
                </a:solidFill>
                <a:latin typeface="Arial"/>
                <a:cs typeface="Arial"/>
              </a:rPr>
              <a:t>"State agencies, authorities and entities, in consultation with the environmental justice working group and the climate action council, shall, to the extent practicable, invest or direct available and relevant programmatic resources in a manner designed to </a:t>
            </a:r>
            <a:r>
              <a:rPr lang="en-US" sz="2133" b="1" dirty="0">
                <a:solidFill>
                  <a:schemeClr val="bg2">
                    <a:lumMod val="50000"/>
                  </a:schemeClr>
                </a:solidFill>
                <a:latin typeface="Arial"/>
                <a:cs typeface="Arial"/>
              </a:rPr>
              <a:t>achieve a goal for disadvantaged communities to receive forty percent of overall benefits of spending </a:t>
            </a:r>
            <a:r>
              <a:rPr lang="en-US" sz="2133" dirty="0">
                <a:solidFill>
                  <a:schemeClr val="bg2">
                    <a:lumMod val="50000"/>
                  </a:schemeClr>
                </a:solidFill>
                <a:latin typeface="Arial"/>
                <a:cs typeface="Arial"/>
              </a:rPr>
              <a:t>on clean energy and energy efficiency programs, projects or investments in the areas of housing, workforce development, pollution reduction, low income energy assistance, energy, transportation and economic development, provided however, that disadvantaged communities shall receive </a:t>
            </a:r>
            <a:r>
              <a:rPr lang="en-US" sz="2133" b="1" dirty="0">
                <a:solidFill>
                  <a:schemeClr val="bg2">
                    <a:lumMod val="50000"/>
                  </a:schemeClr>
                </a:solidFill>
                <a:latin typeface="Arial"/>
                <a:cs typeface="Arial"/>
              </a:rPr>
              <a:t>no less than thirty-five percent </a:t>
            </a:r>
            <a:r>
              <a:rPr lang="en-US" sz="2133" dirty="0">
                <a:solidFill>
                  <a:schemeClr val="bg2">
                    <a:lumMod val="50000"/>
                  </a:schemeClr>
                </a:solidFill>
                <a:latin typeface="Arial"/>
                <a:cs typeface="Arial"/>
              </a:rPr>
              <a:t>of the overall benefits of spending on clean energy and energy efficiency programs, projects or investments and provided further that this section shall not alter funds already contracted or committed as of the effective date of this section." </a:t>
            </a:r>
            <a:endParaRPr lang="en-US" dirty="0">
              <a:solidFill>
                <a:schemeClr val="bg2">
                  <a:lumMod val="50000"/>
                </a:schemeClr>
              </a:solidFill>
              <a:latin typeface="Arial"/>
              <a:cs typeface="Arial"/>
            </a:endParaRPr>
          </a:p>
        </p:txBody>
      </p:sp>
    </p:spTree>
    <p:extLst>
      <p:ext uri="{BB962C8B-B14F-4D97-AF65-F5344CB8AC3E}">
        <p14:creationId xmlns:p14="http://schemas.microsoft.com/office/powerpoint/2010/main" val="1052941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E09294-C93A-47E4-A14E-C9A2F177F4E8}"/>
              </a:ext>
            </a:extLst>
          </p:cNvPr>
          <p:cNvSpPr>
            <a:spLocks noGrp="1"/>
          </p:cNvSpPr>
          <p:nvPr>
            <p:ph type="title"/>
          </p:nvPr>
        </p:nvSpPr>
        <p:spPr/>
        <p:txBody>
          <a:bodyPr>
            <a:normAutofit/>
          </a:bodyPr>
          <a:lstStyle/>
          <a:p>
            <a:r>
              <a:rPr lang="en-US" dirty="0"/>
              <a:t>DAC Criteria in the Climate Act</a:t>
            </a:r>
          </a:p>
        </p:txBody>
      </p:sp>
      <p:sp>
        <p:nvSpPr>
          <p:cNvPr id="8" name="Content Placeholder 7">
            <a:extLst>
              <a:ext uri="{FF2B5EF4-FFF2-40B4-BE49-F238E27FC236}">
                <a16:creationId xmlns:a16="http://schemas.microsoft.com/office/drawing/2014/main" id="{67F3BF23-23A5-465D-8F66-655E001A4910}"/>
              </a:ext>
            </a:extLst>
          </p:cNvPr>
          <p:cNvSpPr>
            <a:spLocks noGrp="1"/>
          </p:cNvSpPr>
          <p:nvPr>
            <p:ph idx="1"/>
          </p:nvPr>
        </p:nvSpPr>
        <p:spPr>
          <a:xfrm>
            <a:off x="355600" y="1972931"/>
            <a:ext cx="11480800" cy="4125037"/>
          </a:xfrm>
        </p:spPr>
        <p:txBody>
          <a:bodyPr vert="horz" lIns="0" tIns="0" rIns="0" bIns="0" rtlCol="0" anchor="t">
            <a:normAutofit/>
          </a:bodyPr>
          <a:lstStyle/>
          <a:p>
            <a:r>
              <a:rPr lang="en-US" sz="2400" dirty="0">
                <a:solidFill>
                  <a:srgbClr val="F2A900"/>
                </a:solidFill>
                <a:latin typeface="Arial"/>
                <a:cs typeface="Arial"/>
              </a:rPr>
              <a:t>Climate Act Section 7(3)</a:t>
            </a:r>
            <a:endParaRPr lang="en-US" b="0" i="0" u="none" strike="noStrike" dirty="0">
              <a:solidFill>
                <a:srgbClr val="36526D"/>
              </a:solidFill>
              <a:effectLst/>
              <a:latin typeface="Arial"/>
              <a:cs typeface="Arial"/>
            </a:endParaRPr>
          </a:p>
          <a:p>
            <a:r>
              <a:rPr lang="en-US" sz="2133" dirty="0">
                <a:solidFill>
                  <a:schemeClr val="bg2">
                    <a:lumMod val="50000"/>
                  </a:schemeClr>
                </a:solidFill>
                <a:latin typeface="Arial"/>
                <a:cs typeface="Arial"/>
              </a:rPr>
              <a:t>In considering and issuing </a:t>
            </a:r>
            <a:r>
              <a:rPr lang="en-US" sz="2133" b="1" dirty="0">
                <a:solidFill>
                  <a:schemeClr val="bg2">
                    <a:lumMod val="50000"/>
                  </a:schemeClr>
                </a:solidFill>
                <a:latin typeface="Arial"/>
                <a:cs typeface="Arial"/>
              </a:rPr>
              <a:t>permits, licenses, and other administrative approvals and decisions, including but not limited to the execution of grants, loans, and contracts</a:t>
            </a:r>
            <a:r>
              <a:rPr lang="en-US" sz="2133" dirty="0">
                <a:solidFill>
                  <a:schemeClr val="bg2">
                    <a:lumMod val="50000"/>
                  </a:schemeClr>
                </a:solidFill>
                <a:latin typeface="Arial"/>
                <a:cs typeface="Arial"/>
              </a:rPr>
              <a:t>, pursuant to article 75 of the environmental conservation law, all state agencies, offices, authorities, and divisions </a:t>
            </a:r>
            <a:r>
              <a:rPr lang="en-US" sz="2133" b="1" dirty="0">
                <a:solidFill>
                  <a:schemeClr val="bg2">
                    <a:lumMod val="50000"/>
                  </a:schemeClr>
                </a:solidFill>
                <a:latin typeface="Arial"/>
                <a:cs typeface="Arial"/>
              </a:rPr>
              <a:t>shall not disproportionately burden disadvantaged communities</a:t>
            </a:r>
            <a:r>
              <a:rPr lang="en-US" sz="2133" dirty="0">
                <a:solidFill>
                  <a:schemeClr val="bg2">
                    <a:lumMod val="50000"/>
                  </a:schemeClr>
                </a:solidFill>
                <a:latin typeface="Arial"/>
                <a:cs typeface="Arial"/>
              </a:rPr>
              <a:t> as identified pursuant to subdivision 5 of section 75–0101 of the environmental conservation law. All state agencies, offices, authorities, and divisions shall also </a:t>
            </a:r>
            <a:r>
              <a:rPr lang="en-US" sz="2133" b="1" dirty="0">
                <a:solidFill>
                  <a:schemeClr val="bg2">
                    <a:lumMod val="50000"/>
                  </a:schemeClr>
                </a:solidFill>
                <a:latin typeface="Arial"/>
                <a:cs typeface="Arial"/>
              </a:rPr>
              <a:t>prioritize reductions of greenhouse gas emissions and co-pollutants in disadvantaged communities</a:t>
            </a:r>
            <a:r>
              <a:rPr lang="en-US" sz="2133" dirty="0">
                <a:solidFill>
                  <a:schemeClr val="bg2">
                    <a:lumMod val="50000"/>
                  </a:schemeClr>
                </a:solidFill>
                <a:latin typeface="Arial"/>
                <a:cs typeface="Arial"/>
              </a:rPr>
              <a:t> as identified pursuant to such subdivision 5 of section 75–0101 of the environmental conserva</a:t>
            </a:r>
            <a:r>
              <a:rPr lang="en-US" sz="2133" dirty="0">
                <a:solidFill>
                  <a:schemeClr val="bg2">
                    <a:lumMod val="50000"/>
                  </a:schemeClr>
                </a:solidFill>
                <a:latin typeface="Calibri Light"/>
                <a:cs typeface="Arial"/>
              </a:rPr>
              <a:t>tion law.</a:t>
            </a:r>
            <a:endParaRPr lang="en-US" dirty="0">
              <a:solidFill>
                <a:schemeClr val="bg2">
                  <a:lumMod val="50000"/>
                </a:schemeClr>
              </a:solidFill>
              <a:latin typeface="Calibri Light"/>
              <a:cs typeface="Arial"/>
            </a:endParaRPr>
          </a:p>
        </p:txBody>
      </p:sp>
    </p:spTree>
    <p:extLst>
      <p:ext uri="{BB962C8B-B14F-4D97-AF65-F5344CB8AC3E}">
        <p14:creationId xmlns:p14="http://schemas.microsoft.com/office/powerpoint/2010/main" val="4056526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84A371-F86A-4B2C-8077-F2E9D4CA52CD}"/>
              </a:ext>
            </a:extLst>
          </p:cNvPr>
          <p:cNvSpPr>
            <a:spLocks noGrp="1"/>
          </p:cNvSpPr>
          <p:nvPr>
            <p:ph idx="1"/>
          </p:nvPr>
        </p:nvSpPr>
        <p:spPr>
          <a:xfrm>
            <a:off x="101601" y="1904614"/>
            <a:ext cx="11976099" cy="4580852"/>
          </a:xfrm>
        </p:spPr>
        <p:txBody>
          <a:bodyPr vert="horz" lIns="0" tIns="0" rIns="0" bIns="0" rtlCol="0" anchor="t">
            <a:normAutofit/>
          </a:bodyPr>
          <a:lstStyle/>
          <a:p>
            <a:endParaRPr lang="en-US" dirty="0">
              <a:latin typeface="Arial"/>
              <a:cs typeface="Arial"/>
            </a:endParaRPr>
          </a:p>
          <a:p>
            <a:endParaRPr lang="en-US" dirty="0">
              <a:latin typeface="Arial"/>
              <a:cs typeface="Arial"/>
            </a:endParaRPr>
          </a:p>
          <a:p>
            <a:r>
              <a:rPr lang="en-US" sz="8800" dirty="0">
                <a:solidFill>
                  <a:srgbClr val="1F3261"/>
                </a:solidFill>
                <a:latin typeface="Arial"/>
                <a:cs typeface="Arial"/>
              </a:rPr>
              <a:t>Thank you</a:t>
            </a:r>
            <a:endParaRPr lang="en-US" sz="8800" dirty="0"/>
          </a:p>
        </p:txBody>
      </p:sp>
    </p:spTree>
    <p:extLst>
      <p:ext uri="{BB962C8B-B14F-4D97-AF65-F5344CB8AC3E}">
        <p14:creationId xmlns:p14="http://schemas.microsoft.com/office/powerpoint/2010/main" val="2792009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84A371-F86A-4B2C-8077-F2E9D4CA52CD}"/>
              </a:ext>
            </a:extLst>
          </p:cNvPr>
          <p:cNvSpPr>
            <a:spLocks noGrp="1"/>
          </p:cNvSpPr>
          <p:nvPr>
            <p:ph idx="1"/>
          </p:nvPr>
        </p:nvSpPr>
        <p:spPr/>
        <p:txBody>
          <a:bodyPr vert="horz" lIns="0" tIns="0" rIns="0" bIns="0" rtlCol="0" anchor="t">
            <a:normAutofit/>
          </a:bodyPr>
          <a:lstStyle/>
          <a:p>
            <a:endParaRPr lang="en-US" dirty="0">
              <a:latin typeface="Arial"/>
              <a:cs typeface="Arial"/>
            </a:endParaRPr>
          </a:p>
          <a:p>
            <a:endParaRPr lang="en-US" dirty="0">
              <a:latin typeface="Arial"/>
              <a:cs typeface="Arial"/>
            </a:endParaRPr>
          </a:p>
          <a:p>
            <a:r>
              <a:rPr lang="en-US" sz="8800" dirty="0">
                <a:solidFill>
                  <a:srgbClr val="1F3261"/>
                </a:solidFill>
                <a:latin typeface="Arial"/>
                <a:cs typeface="Arial"/>
              </a:rPr>
              <a:t>Appendix</a:t>
            </a:r>
            <a:r>
              <a:rPr lang="en-US" sz="8800" dirty="0">
                <a:latin typeface="Arial"/>
                <a:cs typeface="Arial"/>
              </a:rPr>
              <a:t> </a:t>
            </a:r>
            <a:endParaRPr lang="en-US" sz="8800" dirty="0"/>
          </a:p>
        </p:txBody>
      </p:sp>
    </p:spTree>
    <p:extLst>
      <p:ext uri="{BB962C8B-B14F-4D97-AF65-F5344CB8AC3E}">
        <p14:creationId xmlns:p14="http://schemas.microsoft.com/office/powerpoint/2010/main" val="1068776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97448-B8F2-4CE9-9FA7-D14DB1BDEDBB}"/>
              </a:ext>
            </a:extLst>
          </p:cNvPr>
          <p:cNvSpPr>
            <a:spLocks noGrp="1"/>
          </p:cNvSpPr>
          <p:nvPr>
            <p:ph type="title"/>
          </p:nvPr>
        </p:nvSpPr>
        <p:spPr/>
        <p:txBody>
          <a:bodyPr/>
          <a:lstStyle/>
          <a:p>
            <a:r>
              <a:rPr lang="en-US" dirty="0"/>
              <a:t>Final DAC Criteria: Methodology</a:t>
            </a:r>
          </a:p>
        </p:txBody>
      </p:sp>
      <p:sp>
        <p:nvSpPr>
          <p:cNvPr id="4" name="Content Placeholder 3">
            <a:extLst>
              <a:ext uri="{FF2B5EF4-FFF2-40B4-BE49-F238E27FC236}">
                <a16:creationId xmlns:a16="http://schemas.microsoft.com/office/drawing/2014/main" id="{EA04D485-3062-4B93-54E9-00AB23B7968F}"/>
              </a:ext>
            </a:extLst>
          </p:cNvPr>
          <p:cNvSpPr txBox="1">
            <a:spLocks noGrp="1"/>
          </p:cNvSpPr>
          <p:nvPr>
            <p:ph idx="1"/>
          </p:nvPr>
        </p:nvSpPr>
        <p:spPr>
          <a:xfrm>
            <a:off x="330200" y="1561714"/>
            <a:ext cx="11480800" cy="492443"/>
          </a:xfrm>
          <a:prstGeom prst="rect">
            <a:avLst/>
          </a:prstGeom>
          <a:noFill/>
        </p:spPr>
        <p:txBody>
          <a:bodyPr vert="horz" wrap="square" lIns="121920" tIns="60960" rIns="121920" bIns="60960" rtlCol="0" anchor="t">
            <a:spAutoFit/>
          </a:bodyPr>
          <a:lstStyle/>
          <a:p>
            <a:pPr defTabSz="914354">
              <a:spcAft>
                <a:spcPts val="0"/>
              </a:spcAft>
              <a:defRPr/>
            </a:pPr>
            <a:r>
              <a:rPr lang="en-US" sz="1200" dirty="0">
                <a:solidFill>
                  <a:prstClr val="black"/>
                </a:solidFill>
              </a:rPr>
              <a:t>The Geographic DAC scoring approach uses 45 indicators in the following categories. For each indicator, the percentile-rank of each census tract is used in scoring.</a:t>
            </a:r>
            <a:endParaRPr lang="en-US" sz="1200" dirty="0">
              <a:solidFill>
                <a:prstClr val="black"/>
              </a:solidFill>
              <a:latin typeface="Arial"/>
              <a:cs typeface="Arial"/>
            </a:endParaRPr>
          </a:p>
          <a:p>
            <a:pPr defTabSz="914354"/>
            <a:r>
              <a:rPr lang="en-US" sz="1200" dirty="0">
                <a:solidFill>
                  <a:prstClr val="black"/>
                </a:solidFill>
                <a:latin typeface="Arial"/>
                <a:cs typeface="Arial"/>
              </a:rPr>
              <a:t>We take each factor score and add them up within the larger component score. Then add the component scores together. </a:t>
            </a:r>
          </a:p>
        </p:txBody>
      </p:sp>
      <p:grpSp>
        <p:nvGrpSpPr>
          <p:cNvPr id="5" name="Group 4">
            <a:extLst>
              <a:ext uri="{FF2B5EF4-FFF2-40B4-BE49-F238E27FC236}">
                <a16:creationId xmlns:a16="http://schemas.microsoft.com/office/drawing/2014/main" id="{69D65284-40FC-3FFB-0CA5-F499E371AFEA}"/>
              </a:ext>
            </a:extLst>
          </p:cNvPr>
          <p:cNvGrpSpPr/>
          <p:nvPr/>
        </p:nvGrpSpPr>
        <p:grpSpPr>
          <a:xfrm>
            <a:off x="677698" y="2860125"/>
            <a:ext cx="4088196" cy="1048500"/>
            <a:chOff x="343295" y="1849466"/>
            <a:chExt cx="3997964" cy="1394005"/>
          </a:xfrm>
          <a:solidFill>
            <a:srgbClr val="2C5234"/>
          </a:solidFill>
        </p:grpSpPr>
        <p:sp>
          <p:nvSpPr>
            <p:cNvPr id="6" name="Rectangle 5">
              <a:extLst>
                <a:ext uri="{FF2B5EF4-FFF2-40B4-BE49-F238E27FC236}">
                  <a16:creationId xmlns:a16="http://schemas.microsoft.com/office/drawing/2014/main" id="{5A4DF1A5-FFAD-FD99-B2CC-0E69F122C0BD}"/>
                </a:ext>
              </a:extLst>
            </p:cNvPr>
            <p:cNvSpPr/>
            <p:nvPr/>
          </p:nvSpPr>
          <p:spPr>
            <a:xfrm>
              <a:off x="343295" y="1849466"/>
              <a:ext cx="3997963" cy="385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rtlCol="0" anchor="ctr"/>
            <a:lstStyle/>
            <a:p>
              <a:pPr algn="ctr" defTabSz="914354"/>
              <a:r>
                <a:rPr lang="en-US" sz="1067" b="1" dirty="0">
                  <a:solidFill>
                    <a:prstClr val="white"/>
                  </a:solidFill>
                  <a:latin typeface="Arial"/>
                  <a:cs typeface="Arial"/>
                </a:rPr>
                <a:t>Environmental Burdens and Climate Change Risks</a:t>
              </a:r>
              <a:endParaRPr lang="en-US" sz="1067" b="1" dirty="0">
                <a:solidFill>
                  <a:prstClr val="white"/>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42FAF123-DA29-6F28-A032-4D9726E107D0}"/>
                </a:ext>
              </a:extLst>
            </p:cNvPr>
            <p:cNvSpPr/>
            <p:nvPr/>
          </p:nvSpPr>
          <p:spPr>
            <a:xfrm>
              <a:off x="343295" y="2334932"/>
              <a:ext cx="1229532" cy="90853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r>
                <a:rPr lang="en-US" sz="1067">
                  <a:solidFill>
                    <a:prstClr val="white"/>
                  </a:solidFill>
                  <a:latin typeface="Arial" panose="020B0604020202020204" pitchFamily="34" charset="0"/>
                  <a:cs typeface="Arial" panose="020B0604020202020204" pitchFamily="34" charset="0"/>
                </a:rPr>
                <a:t>Potential Pollution Exposures</a:t>
              </a:r>
            </a:p>
          </p:txBody>
        </p:sp>
        <p:sp>
          <p:nvSpPr>
            <p:cNvPr id="8" name="Rectangle 7">
              <a:extLst>
                <a:ext uri="{FF2B5EF4-FFF2-40B4-BE49-F238E27FC236}">
                  <a16:creationId xmlns:a16="http://schemas.microsoft.com/office/drawing/2014/main" id="{969F7F76-C325-D827-529A-D2E2CFA492C4}"/>
                </a:ext>
              </a:extLst>
            </p:cNvPr>
            <p:cNvSpPr/>
            <p:nvPr/>
          </p:nvSpPr>
          <p:spPr>
            <a:xfrm>
              <a:off x="1679157" y="2334931"/>
              <a:ext cx="1377950" cy="90853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r>
                <a:rPr lang="en-US" sz="1067">
                  <a:solidFill>
                    <a:prstClr val="white"/>
                  </a:solidFill>
                  <a:latin typeface="Arial" panose="020B0604020202020204" pitchFamily="34" charset="0"/>
                  <a:cs typeface="Arial" panose="020B0604020202020204" pitchFamily="34" charset="0"/>
                </a:rPr>
                <a:t>Land use assoc. with historical discrimination or disinvestment</a:t>
              </a:r>
            </a:p>
          </p:txBody>
        </p:sp>
        <p:sp>
          <p:nvSpPr>
            <p:cNvPr id="9" name="Rectangle 8">
              <a:extLst>
                <a:ext uri="{FF2B5EF4-FFF2-40B4-BE49-F238E27FC236}">
                  <a16:creationId xmlns:a16="http://schemas.microsoft.com/office/drawing/2014/main" id="{3F41B150-E98B-8FCD-3A66-8251BE63DFD3}"/>
                </a:ext>
              </a:extLst>
            </p:cNvPr>
            <p:cNvSpPr/>
            <p:nvPr/>
          </p:nvSpPr>
          <p:spPr>
            <a:xfrm>
              <a:off x="3183618" y="2334931"/>
              <a:ext cx="1157641" cy="908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r>
                <a:rPr lang="en-US" sz="1067">
                  <a:solidFill>
                    <a:prstClr val="white"/>
                  </a:solidFill>
                  <a:latin typeface="Arial" panose="020B0604020202020204" pitchFamily="34" charset="0"/>
                  <a:cs typeface="Arial" panose="020B0604020202020204" pitchFamily="34" charset="0"/>
                </a:rPr>
                <a:t>Potential Climate Change Risks</a:t>
              </a:r>
            </a:p>
          </p:txBody>
        </p:sp>
      </p:grpSp>
      <p:sp>
        <p:nvSpPr>
          <p:cNvPr id="10" name="Rectangle 9">
            <a:extLst>
              <a:ext uri="{FF2B5EF4-FFF2-40B4-BE49-F238E27FC236}">
                <a16:creationId xmlns:a16="http://schemas.microsoft.com/office/drawing/2014/main" id="{8B856481-15B3-990D-0ABF-87815474B460}"/>
              </a:ext>
            </a:extLst>
          </p:cNvPr>
          <p:cNvSpPr/>
          <p:nvPr/>
        </p:nvSpPr>
        <p:spPr>
          <a:xfrm>
            <a:off x="6103518" y="2860125"/>
            <a:ext cx="4955481" cy="35666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rtlCol="0" anchor="ctr"/>
          <a:lstStyle/>
          <a:p>
            <a:pPr algn="ctr" defTabSz="914354"/>
            <a:r>
              <a:rPr lang="en-US" sz="1067" b="1" dirty="0">
                <a:solidFill>
                  <a:prstClr val="white"/>
                </a:solidFill>
                <a:latin typeface="Arial"/>
                <a:cs typeface="Arial"/>
              </a:rPr>
              <a:t>Population Characteristics and Health Vulnerabilities</a:t>
            </a:r>
            <a:endParaRPr lang="en-US" sz="1067" b="1" dirty="0">
              <a:solidFill>
                <a:prstClr val="white"/>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1D3ADB3D-AF5C-4A68-8DAA-6B13AFD8B0DF}"/>
              </a:ext>
            </a:extLst>
          </p:cNvPr>
          <p:cNvSpPr/>
          <p:nvPr/>
        </p:nvSpPr>
        <p:spPr>
          <a:xfrm>
            <a:off x="6103518" y="3305431"/>
            <a:ext cx="1092769" cy="669892"/>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r>
              <a:rPr lang="en-US" sz="1067">
                <a:solidFill>
                  <a:prstClr val="white"/>
                </a:solidFill>
                <a:latin typeface="Arial" panose="020B0604020202020204" pitchFamily="34" charset="0"/>
                <a:cs typeface="Arial" panose="020B0604020202020204" pitchFamily="34" charset="0"/>
              </a:rPr>
              <a:t>Income</a:t>
            </a:r>
          </a:p>
        </p:txBody>
      </p:sp>
      <p:sp>
        <p:nvSpPr>
          <p:cNvPr id="12" name="Rectangle 11">
            <a:extLst>
              <a:ext uri="{FF2B5EF4-FFF2-40B4-BE49-F238E27FC236}">
                <a16:creationId xmlns:a16="http://schemas.microsoft.com/office/drawing/2014/main" id="{C58BA068-B485-C726-2449-2CC291580E78}"/>
              </a:ext>
            </a:extLst>
          </p:cNvPr>
          <p:cNvSpPr/>
          <p:nvPr/>
        </p:nvSpPr>
        <p:spPr>
          <a:xfrm>
            <a:off x="8644714" y="3288977"/>
            <a:ext cx="1092769" cy="669892"/>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r>
              <a:rPr lang="en-US" sz="1067">
                <a:solidFill>
                  <a:prstClr val="white"/>
                </a:solidFill>
                <a:latin typeface="Arial" panose="020B0604020202020204" pitchFamily="34" charset="0"/>
                <a:cs typeface="Arial" panose="020B0604020202020204" pitchFamily="34" charset="0"/>
              </a:rPr>
              <a:t>Health Impacts &amp; Burdens</a:t>
            </a:r>
          </a:p>
        </p:txBody>
      </p:sp>
      <p:sp>
        <p:nvSpPr>
          <p:cNvPr id="13" name="Rectangle 12">
            <a:extLst>
              <a:ext uri="{FF2B5EF4-FFF2-40B4-BE49-F238E27FC236}">
                <a16:creationId xmlns:a16="http://schemas.microsoft.com/office/drawing/2014/main" id="{94D5D63F-DFF6-DB84-2EA4-5ADC68DAF51F}"/>
              </a:ext>
            </a:extLst>
          </p:cNvPr>
          <p:cNvSpPr/>
          <p:nvPr/>
        </p:nvSpPr>
        <p:spPr>
          <a:xfrm>
            <a:off x="9867675" y="3288977"/>
            <a:ext cx="1191324" cy="669892"/>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r>
              <a:rPr lang="en-US" sz="1067">
                <a:solidFill>
                  <a:prstClr val="white"/>
                </a:solidFill>
                <a:latin typeface="Arial" panose="020B0604020202020204" pitchFamily="34" charset="0"/>
                <a:cs typeface="Arial" panose="020B0604020202020204" pitchFamily="34" charset="0"/>
              </a:rPr>
              <a:t>Housing, Energy, Communications</a:t>
            </a:r>
          </a:p>
        </p:txBody>
      </p:sp>
      <p:sp>
        <p:nvSpPr>
          <p:cNvPr id="14" name="Multiplication Sign 13">
            <a:extLst>
              <a:ext uri="{FF2B5EF4-FFF2-40B4-BE49-F238E27FC236}">
                <a16:creationId xmlns:a16="http://schemas.microsoft.com/office/drawing/2014/main" id="{334DA915-B0FD-94FE-EFAA-5B7D169B8EA6}"/>
              </a:ext>
            </a:extLst>
          </p:cNvPr>
          <p:cNvSpPr/>
          <p:nvPr/>
        </p:nvSpPr>
        <p:spPr>
          <a:xfrm rot="18896574">
            <a:off x="5137109" y="3156713"/>
            <a:ext cx="511823" cy="519375"/>
          </a:xfrm>
          <a:prstGeom prst="mathMultiply">
            <a:avLst>
              <a:gd name="adj1" fmla="val 11601"/>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endParaRPr lang="en-US" sz="1351">
              <a:solidFill>
                <a:prstClr val="white"/>
              </a:solidFill>
              <a:latin typeface="Calibri" panose="020F0502020204030204"/>
            </a:endParaRPr>
          </a:p>
        </p:txBody>
      </p:sp>
      <p:sp>
        <p:nvSpPr>
          <p:cNvPr id="15" name="Oval 14">
            <a:extLst>
              <a:ext uri="{FF2B5EF4-FFF2-40B4-BE49-F238E27FC236}">
                <a16:creationId xmlns:a16="http://schemas.microsoft.com/office/drawing/2014/main" id="{0CCA7C6A-BFAE-6EBF-3E44-7DA56A91FA87}"/>
              </a:ext>
            </a:extLst>
          </p:cNvPr>
          <p:cNvSpPr/>
          <p:nvPr/>
        </p:nvSpPr>
        <p:spPr>
          <a:xfrm>
            <a:off x="996396" y="4652655"/>
            <a:ext cx="748049" cy="683356"/>
          </a:xfrm>
          <a:prstGeom prst="ellipse">
            <a:avLst/>
          </a:prstGeom>
          <a:solidFill>
            <a:srgbClr val="2C523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rtlCol="0" anchor="ctr"/>
          <a:lstStyle/>
          <a:p>
            <a:pPr algn="ctr" defTabSz="914354"/>
            <a:r>
              <a:rPr lang="en-US" sz="1867" b="1" dirty="0">
                <a:solidFill>
                  <a:prstClr val="white"/>
                </a:solidFill>
                <a:latin typeface="Arial"/>
                <a:cs typeface="Arial"/>
              </a:rPr>
              <a:t>1x</a:t>
            </a:r>
            <a:endParaRPr lang="en-US" sz="1867" b="1" dirty="0">
              <a:solidFill>
                <a:prstClr val="white"/>
              </a:solidFill>
              <a:latin typeface="Arial" panose="020B0604020202020204" pitchFamily="34" charset="0"/>
              <a:cs typeface="Arial" panose="020B0604020202020204" pitchFamily="34" charset="0"/>
            </a:endParaRPr>
          </a:p>
        </p:txBody>
      </p:sp>
      <p:sp>
        <p:nvSpPr>
          <p:cNvPr id="16" name="Oval 15">
            <a:extLst>
              <a:ext uri="{FF2B5EF4-FFF2-40B4-BE49-F238E27FC236}">
                <a16:creationId xmlns:a16="http://schemas.microsoft.com/office/drawing/2014/main" id="{A561CC69-AA09-A233-B07A-67D6732AB554}"/>
              </a:ext>
            </a:extLst>
          </p:cNvPr>
          <p:cNvSpPr/>
          <p:nvPr/>
        </p:nvSpPr>
        <p:spPr>
          <a:xfrm>
            <a:off x="2417621" y="4652655"/>
            <a:ext cx="748049" cy="683356"/>
          </a:xfrm>
          <a:prstGeom prst="ellipse">
            <a:avLst/>
          </a:prstGeom>
          <a:solidFill>
            <a:srgbClr val="2C5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r>
              <a:rPr lang="en-US" sz="1867" b="1">
                <a:solidFill>
                  <a:prstClr val="white"/>
                </a:solidFill>
                <a:latin typeface="Arial" panose="020B0604020202020204" pitchFamily="34" charset="0"/>
                <a:cs typeface="Arial" panose="020B0604020202020204" pitchFamily="34" charset="0"/>
              </a:rPr>
              <a:t>1x</a:t>
            </a:r>
          </a:p>
        </p:txBody>
      </p:sp>
      <p:sp>
        <p:nvSpPr>
          <p:cNvPr id="17" name="Oval 16">
            <a:extLst>
              <a:ext uri="{FF2B5EF4-FFF2-40B4-BE49-F238E27FC236}">
                <a16:creationId xmlns:a16="http://schemas.microsoft.com/office/drawing/2014/main" id="{3A40E5FD-6D61-5847-A76C-5BD0FC4EBE1B}"/>
              </a:ext>
            </a:extLst>
          </p:cNvPr>
          <p:cNvSpPr/>
          <p:nvPr/>
        </p:nvSpPr>
        <p:spPr>
          <a:xfrm>
            <a:off x="3837586" y="4652655"/>
            <a:ext cx="748049" cy="683356"/>
          </a:xfrm>
          <a:prstGeom prst="ellipse">
            <a:avLst/>
          </a:prstGeom>
          <a:solidFill>
            <a:srgbClr val="2C523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rtlCol="0" anchor="ctr"/>
          <a:lstStyle/>
          <a:p>
            <a:pPr algn="ctr" defTabSz="914354"/>
            <a:r>
              <a:rPr lang="en-US" sz="1867" b="1">
                <a:solidFill>
                  <a:prstClr val="white"/>
                </a:solidFill>
                <a:latin typeface="Arial"/>
                <a:cs typeface="Arial"/>
              </a:rPr>
              <a:t>2x</a:t>
            </a:r>
            <a:endParaRPr lang="en-US" sz="1867" b="1">
              <a:solidFill>
                <a:prstClr val="white"/>
              </a:solidFill>
              <a:latin typeface="Arial" panose="020B0604020202020204" pitchFamily="34" charset="0"/>
              <a:cs typeface="Arial" panose="020B0604020202020204" pitchFamily="34" charset="0"/>
            </a:endParaRPr>
          </a:p>
        </p:txBody>
      </p:sp>
      <p:sp>
        <p:nvSpPr>
          <p:cNvPr id="18" name="Oval 17">
            <a:extLst>
              <a:ext uri="{FF2B5EF4-FFF2-40B4-BE49-F238E27FC236}">
                <a16:creationId xmlns:a16="http://schemas.microsoft.com/office/drawing/2014/main" id="{A035D374-388F-2973-F0A1-3C0D2ADBD20C}"/>
              </a:ext>
            </a:extLst>
          </p:cNvPr>
          <p:cNvSpPr/>
          <p:nvPr/>
        </p:nvSpPr>
        <p:spPr>
          <a:xfrm>
            <a:off x="6291065" y="4652655"/>
            <a:ext cx="748049" cy="683356"/>
          </a:xfrm>
          <a:prstGeom prst="ellipse">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r>
              <a:rPr lang="en-US" sz="1867" b="1">
                <a:solidFill>
                  <a:prstClr val="white"/>
                </a:solidFill>
                <a:latin typeface="Arial" panose="020B0604020202020204" pitchFamily="34" charset="0"/>
                <a:cs typeface="Arial" panose="020B0604020202020204" pitchFamily="34" charset="0"/>
              </a:rPr>
              <a:t>1x</a:t>
            </a:r>
          </a:p>
        </p:txBody>
      </p:sp>
      <p:sp>
        <p:nvSpPr>
          <p:cNvPr id="19" name="Oval 18">
            <a:extLst>
              <a:ext uri="{FF2B5EF4-FFF2-40B4-BE49-F238E27FC236}">
                <a16:creationId xmlns:a16="http://schemas.microsoft.com/office/drawing/2014/main" id="{FB776293-45DA-99C9-FF07-08A595EFD419}"/>
              </a:ext>
            </a:extLst>
          </p:cNvPr>
          <p:cNvSpPr/>
          <p:nvPr/>
        </p:nvSpPr>
        <p:spPr>
          <a:xfrm>
            <a:off x="8935648" y="4652655"/>
            <a:ext cx="748049" cy="683356"/>
          </a:xfrm>
          <a:prstGeom prst="ellipse">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r>
              <a:rPr lang="en-US" sz="1867" b="1">
                <a:solidFill>
                  <a:prstClr val="white"/>
                </a:solidFill>
                <a:latin typeface="Arial" panose="020B0604020202020204" pitchFamily="34" charset="0"/>
                <a:cs typeface="Arial" panose="020B0604020202020204" pitchFamily="34" charset="0"/>
              </a:rPr>
              <a:t>1x</a:t>
            </a:r>
          </a:p>
        </p:txBody>
      </p:sp>
      <p:sp>
        <p:nvSpPr>
          <p:cNvPr id="20" name="Oval 19">
            <a:extLst>
              <a:ext uri="{FF2B5EF4-FFF2-40B4-BE49-F238E27FC236}">
                <a16:creationId xmlns:a16="http://schemas.microsoft.com/office/drawing/2014/main" id="{37A60E2D-0946-7413-FB12-3A4935E8AB58}"/>
              </a:ext>
            </a:extLst>
          </p:cNvPr>
          <p:cNvSpPr/>
          <p:nvPr/>
        </p:nvSpPr>
        <p:spPr>
          <a:xfrm>
            <a:off x="10200004" y="4652655"/>
            <a:ext cx="748049" cy="683356"/>
          </a:xfrm>
          <a:prstGeom prst="ellipse">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r>
              <a:rPr lang="en-US" sz="1867" b="1">
                <a:solidFill>
                  <a:prstClr val="white"/>
                </a:solidFill>
                <a:latin typeface="Arial" panose="020B0604020202020204" pitchFamily="34" charset="0"/>
                <a:cs typeface="Arial" panose="020B0604020202020204" pitchFamily="34" charset="0"/>
              </a:rPr>
              <a:t>1x</a:t>
            </a:r>
          </a:p>
        </p:txBody>
      </p:sp>
      <p:sp>
        <p:nvSpPr>
          <p:cNvPr id="21" name="Rectangle 20">
            <a:extLst>
              <a:ext uri="{FF2B5EF4-FFF2-40B4-BE49-F238E27FC236}">
                <a16:creationId xmlns:a16="http://schemas.microsoft.com/office/drawing/2014/main" id="{3C529953-A477-2287-3AE1-4C7D46A31E7E}"/>
              </a:ext>
            </a:extLst>
          </p:cNvPr>
          <p:cNvSpPr/>
          <p:nvPr/>
        </p:nvSpPr>
        <p:spPr>
          <a:xfrm>
            <a:off x="7287591" y="3305433"/>
            <a:ext cx="1237500" cy="669892"/>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r>
              <a:rPr lang="en-US" sz="1067">
                <a:solidFill>
                  <a:prstClr val="white"/>
                </a:solidFill>
                <a:latin typeface="Arial" panose="020B0604020202020204" pitchFamily="34" charset="0"/>
                <a:cs typeface="Arial" panose="020B0604020202020204" pitchFamily="34" charset="0"/>
              </a:rPr>
              <a:t>Race/Ethnicity</a:t>
            </a:r>
          </a:p>
        </p:txBody>
      </p:sp>
      <p:sp>
        <p:nvSpPr>
          <p:cNvPr id="22" name="Oval 21">
            <a:extLst>
              <a:ext uri="{FF2B5EF4-FFF2-40B4-BE49-F238E27FC236}">
                <a16:creationId xmlns:a16="http://schemas.microsoft.com/office/drawing/2014/main" id="{21475A73-87BB-BCB7-BF48-6025558BC011}"/>
              </a:ext>
            </a:extLst>
          </p:cNvPr>
          <p:cNvSpPr/>
          <p:nvPr/>
        </p:nvSpPr>
        <p:spPr>
          <a:xfrm>
            <a:off x="7599149" y="4652655"/>
            <a:ext cx="748049" cy="683356"/>
          </a:xfrm>
          <a:prstGeom prst="ellipse">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r>
              <a:rPr lang="en-US" sz="1867" b="1">
                <a:solidFill>
                  <a:prstClr val="white"/>
                </a:solidFill>
                <a:latin typeface="Arial" panose="020B0604020202020204" pitchFamily="34" charset="0"/>
                <a:cs typeface="Arial" panose="020B0604020202020204" pitchFamily="34" charset="0"/>
              </a:rPr>
              <a:t>1x</a:t>
            </a:r>
          </a:p>
        </p:txBody>
      </p:sp>
      <p:sp>
        <p:nvSpPr>
          <p:cNvPr id="23" name="Multiplication Sign 22">
            <a:extLst>
              <a:ext uri="{FF2B5EF4-FFF2-40B4-BE49-F238E27FC236}">
                <a16:creationId xmlns:a16="http://schemas.microsoft.com/office/drawing/2014/main" id="{B5FF52E0-4B6F-A965-42C6-21D42578989D}"/>
              </a:ext>
            </a:extLst>
          </p:cNvPr>
          <p:cNvSpPr/>
          <p:nvPr/>
        </p:nvSpPr>
        <p:spPr>
          <a:xfrm rot="18945819">
            <a:off x="5173931" y="4734646"/>
            <a:ext cx="511823" cy="519375"/>
          </a:xfrm>
          <a:prstGeom prst="mathMultiply">
            <a:avLst>
              <a:gd name="adj1" fmla="val 11601"/>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endParaRPr lang="en-US" sz="1351">
              <a:solidFill>
                <a:prstClr val="white"/>
              </a:solidFill>
              <a:latin typeface="Calibri" panose="020F0502020204030204"/>
            </a:endParaRPr>
          </a:p>
        </p:txBody>
      </p:sp>
      <p:sp>
        <p:nvSpPr>
          <p:cNvPr id="24" name="Cross 23">
            <a:extLst>
              <a:ext uri="{FF2B5EF4-FFF2-40B4-BE49-F238E27FC236}">
                <a16:creationId xmlns:a16="http://schemas.microsoft.com/office/drawing/2014/main" id="{24534201-6A64-EFE0-42B9-EE9E074CD145}"/>
              </a:ext>
            </a:extLst>
          </p:cNvPr>
          <p:cNvSpPr/>
          <p:nvPr/>
        </p:nvSpPr>
        <p:spPr>
          <a:xfrm>
            <a:off x="1901313" y="4825987"/>
            <a:ext cx="330115" cy="336691"/>
          </a:xfrm>
          <a:prstGeom prst="plus">
            <a:avLst>
              <a:gd name="adj" fmla="val 4398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endParaRPr lang="en-US" sz="1351">
              <a:solidFill>
                <a:prstClr val="white"/>
              </a:solidFill>
              <a:latin typeface="Calibri" panose="020F0502020204030204"/>
            </a:endParaRPr>
          </a:p>
        </p:txBody>
      </p:sp>
      <p:sp>
        <p:nvSpPr>
          <p:cNvPr id="25" name="Cross 24">
            <a:extLst>
              <a:ext uri="{FF2B5EF4-FFF2-40B4-BE49-F238E27FC236}">
                <a16:creationId xmlns:a16="http://schemas.microsoft.com/office/drawing/2014/main" id="{05D8270F-848F-A9E5-FFD5-0CF5E299BF78}"/>
              </a:ext>
            </a:extLst>
          </p:cNvPr>
          <p:cNvSpPr/>
          <p:nvPr/>
        </p:nvSpPr>
        <p:spPr>
          <a:xfrm>
            <a:off x="3330369" y="4825987"/>
            <a:ext cx="330115" cy="336691"/>
          </a:xfrm>
          <a:prstGeom prst="plus">
            <a:avLst>
              <a:gd name="adj" fmla="val 4398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endParaRPr lang="en-US" sz="1351">
              <a:solidFill>
                <a:prstClr val="white"/>
              </a:solidFill>
              <a:latin typeface="Calibri" panose="020F0502020204030204"/>
            </a:endParaRPr>
          </a:p>
        </p:txBody>
      </p:sp>
      <p:sp>
        <p:nvSpPr>
          <p:cNvPr id="26" name="Cross 25">
            <a:extLst>
              <a:ext uri="{FF2B5EF4-FFF2-40B4-BE49-F238E27FC236}">
                <a16:creationId xmlns:a16="http://schemas.microsoft.com/office/drawing/2014/main" id="{4CA792E2-3E2D-3F8E-8598-AFC363B74F6E}"/>
              </a:ext>
            </a:extLst>
          </p:cNvPr>
          <p:cNvSpPr/>
          <p:nvPr/>
        </p:nvSpPr>
        <p:spPr>
          <a:xfrm>
            <a:off x="7154073" y="4825987"/>
            <a:ext cx="330115" cy="336691"/>
          </a:xfrm>
          <a:prstGeom prst="plus">
            <a:avLst>
              <a:gd name="adj" fmla="val 4398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endParaRPr lang="en-US" sz="1351">
              <a:solidFill>
                <a:prstClr val="white"/>
              </a:solidFill>
              <a:latin typeface="Calibri" panose="020F0502020204030204"/>
            </a:endParaRPr>
          </a:p>
        </p:txBody>
      </p:sp>
      <p:sp>
        <p:nvSpPr>
          <p:cNvPr id="27" name="Cross 26">
            <a:extLst>
              <a:ext uri="{FF2B5EF4-FFF2-40B4-BE49-F238E27FC236}">
                <a16:creationId xmlns:a16="http://schemas.microsoft.com/office/drawing/2014/main" id="{729D01F2-66A4-D84A-D5C6-00FFF5007FCA}"/>
              </a:ext>
            </a:extLst>
          </p:cNvPr>
          <p:cNvSpPr/>
          <p:nvPr/>
        </p:nvSpPr>
        <p:spPr>
          <a:xfrm>
            <a:off x="8449921" y="5257787"/>
            <a:ext cx="330115" cy="336691"/>
          </a:xfrm>
          <a:prstGeom prst="plus">
            <a:avLst>
              <a:gd name="adj" fmla="val 4398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endParaRPr lang="en-US" sz="1351">
              <a:solidFill>
                <a:prstClr val="white"/>
              </a:solidFill>
              <a:latin typeface="Calibri" panose="020F0502020204030204"/>
            </a:endParaRPr>
          </a:p>
        </p:txBody>
      </p:sp>
      <p:sp>
        <p:nvSpPr>
          <p:cNvPr id="28" name="Cross 27">
            <a:extLst>
              <a:ext uri="{FF2B5EF4-FFF2-40B4-BE49-F238E27FC236}">
                <a16:creationId xmlns:a16="http://schemas.microsoft.com/office/drawing/2014/main" id="{ADC26B30-0015-8941-F748-E9D498332DC6}"/>
              </a:ext>
            </a:extLst>
          </p:cNvPr>
          <p:cNvSpPr/>
          <p:nvPr/>
        </p:nvSpPr>
        <p:spPr>
          <a:xfrm>
            <a:off x="9821401" y="4825987"/>
            <a:ext cx="330115" cy="336691"/>
          </a:xfrm>
          <a:prstGeom prst="plus">
            <a:avLst>
              <a:gd name="adj" fmla="val 4398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endParaRPr lang="en-US" sz="1351">
              <a:solidFill>
                <a:prstClr val="white"/>
              </a:solidFill>
              <a:latin typeface="Calibri" panose="020F0502020204030204"/>
            </a:endParaRPr>
          </a:p>
        </p:txBody>
      </p:sp>
      <p:sp>
        <p:nvSpPr>
          <p:cNvPr id="29" name="TextBox 28">
            <a:extLst>
              <a:ext uri="{FF2B5EF4-FFF2-40B4-BE49-F238E27FC236}">
                <a16:creationId xmlns:a16="http://schemas.microsoft.com/office/drawing/2014/main" id="{5473C29B-09E8-AD76-1CDE-7FF465D22ECC}"/>
              </a:ext>
            </a:extLst>
          </p:cNvPr>
          <p:cNvSpPr txBox="1"/>
          <p:nvPr/>
        </p:nvSpPr>
        <p:spPr>
          <a:xfrm>
            <a:off x="221112" y="4184127"/>
            <a:ext cx="11576869" cy="300210"/>
          </a:xfrm>
          <a:prstGeom prst="rect">
            <a:avLst/>
          </a:prstGeom>
          <a:noFill/>
        </p:spPr>
        <p:txBody>
          <a:bodyPr wrap="square" rtlCol="0">
            <a:spAutoFit/>
          </a:bodyPr>
          <a:lstStyle/>
          <a:p>
            <a:pPr defTabSz="914354"/>
            <a:r>
              <a:rPr lang="en-US" sz="1351">
                <a:solidFill>
                  <a:prstClr val="black"/>
                </a:solidFill>
                <a:latin typeface="Arial" panose="020B0604020202020204" pitchFamily="34" charset="0"/>
                <a:cs typeface="Arial" panose="020B0604020202020204" pitchFamily="34" charset="0"/>
              </a:rPr>
              <a:t>Factor scores are weighted and added before multiplying:</a:t>
            </a:r>
          </a:p>
        </p:txBody>
      </p:sp>
      <p:sp>
        <p:nvSpPr>
          <p:cNvPr id="30" name="Left Bracket 29">
            <a:extLst>
              <a:ext uri="{FF2B5EF4-FFF2-40B4-BE49-F238E27FC236}">
                <a16:creationId xmlns:a16="http://schemas.microsoft.com/office/drawing/2014/main" id="{0FA490B9-15D2-86F2-F6C3-92D08D6C5671}"/>
              </a:ext>
            </a:extLst>
          </p:cNvPr>
          <p:cNvSpPr/>
          <p:nvPr/>
        </p:nvSpPr>
        <p:spPr>
          <a:xfrm flipH="1">
            <a:off x="4567496" y="4521841"/>
            <a:ext cx="190709" cy="944985"/>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354"/>
            <a:endParaRPr lang="en-US" sz="1351">
              <a:solidFill>
                <a:prstClr val="black"/>
              </a:solidFill>
              <a:latin typeface="Calibri" panose="020F0502020204030204"/>
            </a:endParaRPr>
          </a:p>
        </p:txBody>
      </p:sp>
      <p:sp>
        <p:nvSpPr>
          <p:cNvPr id="31" name="Left Bracket 30">
            <a:extLst>
              <a:ext uri="{FF2B5EF4-FFF2-40B4-BE49-F238E27FC236}">
                <a16:creationId xmlns:a16="http://schemas.microsoft.com/office/drawing/2014/main" id="{1A702508-3982-8432-D746-07B8E498A399}"/>
              </a:ext>
            </a:extLst>
          </p:cNvPr>
          <p:cNvSpPr/>
          <p:nvPr/>
        </p:nvSpPr>
        <p:spPr>
          <a:xfrm>
            <a:off x="6146956" y="4521841"/>
            <a:ext cx="190709" cy="944985"/>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354"/>
            <a:endParaRPr lang="en-US" sz="1351">
              <a:solidFill>
                <a:prstClr val="black"/>
              </a:solidFill>
              <a:latin typeface="Calibri" panose="020F0502020204030204"/>
            </a:endParaRPr>
          </a:p>
        </p:txBody>
      </p:sp>
      <p:sp>
        <p:nvSpPr>
          <p:cNvPr id="32" name="Left Bracket 31">
            <a:extLst>
              <a:ext uri="{FF2B5EF4-FFF2-40B4-BE49-F238E27FC236}">
                <a16:creationId xmlns:a16="http://schemas.microsoft.com/office/drawing/2014/main" id="{64E914B2-1673-39A9-D27D-92B377007BAD}"/>
              </a:ext>
            </a:extLst>
          </p:cNvPr>
          <p:cNvSpPr/>
          <p:nvPr/>
        </p:nvSpPr>
        <p:spPr>
          <a:xfrm flipH="1">
            <a:off x="10901448" y="4521841"/>
            <a:ext cx="190709" cy="944985"/>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354"/>
            <a:endParaRPr lang="en-US" sz="1351">
              <a:solidFill>
                <a:prstClr val="black"/>
              </a:solidFill>
              <a:latin typeface="Calibri" panose="020F0502020204030204"/>
            </a:endParaRPr>
          </a:p>
        </p:txBody>
      </p:sp>
      <p:sp>
        <p:nvSpPr>
          <p:cNvPr id="33" name="Speech Bubble: Rectangle 32">
            <a:extLst>
              <a:ext uri="{FF2B5EF4-FFF2-40B4-BE49-F238E27FC236}">
                <a16:creationId xmlns:a16="http://schemas.microsoft.com/office/drawing/2014/main" id="{E034ACB2-0203-2164-8043-618598B5ED86}"/>
              </a:ext>
            </a:extLst>
          </p:cNvPr>
          <p:cNvSpPr/>
          <p:nvPr/>
        </p:nvSpPr>
        <p:spPr>
          <a:xfrm>
            <a:off x="749405" y="5403274"/>
            <a:ext cx="4016489" cy="944985"/>
          </a:xfrm>
          <a:prstGeom prst="wedgeRectCallout">
            <a:avLst>
              <a:gd name="adj1" fmla="val 37091"/>
              <a:gd name="adj2" fmla="val -6975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rtlCol="0" anchor="ctr"/>
          <a:lstStyle/>
          <a:p>
            <a:pPr defTabSz="914354"/>
            <a:r>
              <a:rPr lang="en-US" sz="1200">
                <a:solidFill>
                  <a:prstClr val="black">
                    <a:lumMod val="75000"/>
                    <a:lumOff val="25000"/>
                  </a:prstClr>
                </a:solidFill>
                <a:latin typeface="Arial"/>
                <a:cs typeface="Arial"/>
              </a:rPr>
              <a:t>Climate Risks are given double weight within Component to equalize the combined weights of Environmental factors (Pollution Exposures + Land Use) with Climate.</a:t>
            </a:r>
          </a:p>
        </p:txBody>
      </p:sp>
      <p:sp>
        <p:nvSpPr>
          <p:cNvPr id="34" name="Left Bracket 33">
            <a:extLst>
              <a:ext uri="{FF2B5EF4-FFF2-40B4-BE49-F238E27FC236}">
                <a16:creationId xmlns:a16="http://schemas.microsoft.com/office/drawing/2014/main" id="{F7093899-48F6-E974-7B90-036C316F7B34}"/>
              </a:ext>
            </a:extLst>
          </p:cNvPr>
          <p:cNvSpPr/>
          <p:nvPr/>
        </p:nvSpPr>
        <p:spPr>
          <a:xfrm>
            <a:off x="876796" y="4565621"/>
            <a:ext cx="190709" cy="944985"/>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354"/>
            <a:endParaRPr lang="en-US" sz="1351">
              <a:solidFill>
                <a:prstClr val="black"/>
              </a:solidFill>
              <a:latin typeface="Calibri" panose="020F0502020204030204"/>
            </a:endParaRPr>
          </a:p>
        </p:txBody>
      </p:sp>
      <p:sp>
        <p:nvSpPr>
          <p:cNvPr id="37" name="TextBox 36">
            <a:extLst>
              <a:ext uri="{FF2B5EF4-FFF2-40B4-BE49-F238E27FC236}">
                <a16:creationId xmlns:a16="http://schemas.microsoft.com/office/drawing/2014/main" id="{132E84A0-399C-2EDB-FBE1-75ABF046D38C}"/>
              </a:ext>
            </a:extLst>
          </p:cNvPr>
          <p:cNvSpPr txBox="1"/>
          <p:nvPr/>
        </p:nvSpPr>
        <p:spPr>
          <a:xfrm>
            <a:off x="7154072" y="5533525"/>
            <a:ext cx="4288525" cy="861774"/>
          </a:xfrm>
          <a:prstGeom prst="rect">
            <a:avLst/>
          </a:prstGeom>
          <a:solidFill>
            <a:srgbClr val="FFC000"/>
          </a:solid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pPr algn="ctr" defTabSz="914354"/>
            <a:r>
              <a:rPr lang="en-US" sz="1200" dirty="0">
                <a:solidFill>
                  <a:prstClr val="black"/>
                </a:solidFill>
                <a:latin typeface="Arial" panose="020B0604020202020204" pitchFamily="34" charset="0"/>
                <a:cs typeface="Arial" panose="020B0604020202020204" pitchFamily="34" charset="0"/>
              </a:rPr>
              <a:t>19 Tribal and Indigenous lands (census tracts) are automatically included in the Disadvantaged Community definition where 5% or more a designated tract are reservation territory or nation-owned.</a:t>
            </a:r>
            <a:endParaRPr lang="en-US" sz="1467" dirty="0">
              <a:solidFill>
                <a:prstClr val="black"/>
              </a:solidFill>
              <a:latin typeface="Arial" panose="020B0604020202020204" pitchFamily="34" charset="0"/>
              <a:cs typeface="Arial" panose="020B0604020202020204" pitchFamily="34" charset="0"/>
            </a:endParaRPr>
          </a:p>
        </p:txBody>
      </p:sp>
      <p:sp>
        <p:nvSpPr>
          <p:cNvPr id="39" name="TextBox 38">
            <a:extLst>
              <a:ext uri="{FF2B5EF4-FFF2-40B4-BE49-F238E27FC236}">
                <a16:creationId xmlns:a16="http://schemas.microsoft.com/office/drawing/2014/main" id="{758346E4-825A-3829-2ABC-0CCD99424065}"/>
              </a:ext>
            </a:extLst>
          </p:cNvPr>
          <p:cNvSpPr txBox="1"/>
          <p:nvPr/>
        </p:nvSpPr>
        <p:spPr>
          <a:xfrm>
            <a:off x="546957" y="3871820"/>
            <a:ext cx="4548275" cy="307777"/>
          </a:xfrm>
          <a:prstGeom prst="rect">
            <a:avLst/>
          </a:prstGeom>
          <a:noFill/>
        </p:spPr>
        <p:txBody>
          <a:bodyPr wrap="square" rtlCol="0">
            <a:spAutoFit/>
          </a:bodyPr>
          <a:lstStyle/>
          <a:p>
            <a:pPr algn="ctr" defTabSz="914354"/>
            <a:r>
              <a:rPr lang="en-US" sz="1400">
                <a:solidFill>
                  <a:prstClr val="black"/>
                </a:solidFill>
                <a:latin typeface="Arial" panose="020B0604020202020204" pitchFamily="34" charset="0"/>
                <a:cs typeface="Arial" panose="020B0604020202020204" pitchFamily="34" charset="0"/>
              </a:rPr>
              <a:t>20 Indicators in this component</a:t>
            </a:r>
          </a:p>
        </p:txBody>
      </p:sp>
      <p:sp>
        <p:nvSpPr>
          <p:cNvPr id="40" name="TextBox 39">
            <a:extLst>
              <a:ext uri="{FF2B5EF4-FFF2-40B4-BE49-F238E27FC236}">
                <a16:creationId xmlns:a16="http://schemas.microsoft.com/office/drawing/2014/main" id="{1CF8D6FE-8374-4966-C492-16EF1E66FA98}"/>
              </a:ext>
            </a:extLst>
          </p:cNvPr>
          <p:cNvSpPr txBox="1"/>
          <p:nvPr/>
        </p:nvSpPr>
        <p:spPr>
          <a:xfrm>
            <a:off x="6242311" y="3917104"/>
            <a:ext cx="4548275" cy="307777"/>
          </a:xfrm>
          <a:prstGeom prst="rect">
            <a:avLst/>
          </a:prstGeom>
          <a:noFill/>
        </p:spPr>
        <p:txBody>
          <a:bodyPr wrap="square" rtlCol="0">
            <a:spAutoFit/>
          </a:bodyPr>
          <a:lstStyle/>
          <a:p>
            <a:pPr algn="ctr" defTabSz="914354"/>
            <a:r>
              <a:rPr lang="en-US" sz="1400">
                <a:solidFill>
                  <a:prstClr val="black"/>
                </a:solidFill>
                <a:latin typeface="Arial" panose="020B0604020202020204" pitchFamily="34" charset="0"/>
                <a:cs typeface="Arial" panose="020B0604020202020204" pitchFamily="34" charset="0"/>
              </a:rPr>
              <a:t>25 Indicators in this component</a:t>
            </a:r>
          </a:p>
        </p:txBody>
      </p:sp>
    </p:spTree>
    <p:extLst>
      <p:ext uri="{BB962C8B-B14F-4D97-AF65-F5344CB8AC3E}">
        <p14:creationId xmlns:p14="http://schemas.microsoft.com/office/powerpoint/2010/main" val="241755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664E7-938E-4853-A523-BDA6B159D448}"/>
              </a:ext>
            </a:extLst>
          </p:cNvPr>
          <p:cNvSpPr>
            <a:spLocks noGrp="1"/>
          </p:cNvSpPr>
          <p:nvPr>
            <p:ph type="title"/>
          </p:nvPr>
        </p:nvSpPr>
        <p:spPr>
          <a:xfrm>
            <a:off x="1625601" y="678388"/>
            <a:ext cx="9425881" cy="954307"/>
          </a:xfrm>
        </p:spPr>
        <p:txBody>
          <a:bodyPr>
            <a:normAutofit/>
          </a:bodyPr>
          <a:lstStyle/>
          <a:p>
            <a:r>
              <a:rPr lang="en-US">
                <a:latin typeface="Arial"/>
                <a:cs typeface="Arial"/>
              </a:rPr>
              <a:t>Designation: Include 35% of Tracts</a:t>
            </a:r>
            <a:endParaRPr lang="en-US"/>
          </a:p>
        </p:txBody>
      </p:sp>
      <p:sp>
        <p:nvSpPr>
          <p:cNvPr id="29" name="Rectangle 28">
            <a:extLst>
              <a:ext uri="{FF2B5EF4-FFF2-40B4-BE49-F238E27FC236}">
                <a16:creationId xmlns:a16="http://schemas.microsoft.com/office/drawing/2014/main" id="{C224F37E-CE4A-4BB5-8B0C-4FE6B6B2B082}"/>
              </a:ext>
            </a:extLst>
          </p:cNvPr>
          <p:cNvSpPr/>
          <p:nvPr/>
        </p:nvSpPr>
        <p:spPr>
          <a:xfrm>
            <a:off x="1625601" y="2061546"/>
            <a:ext cx="4780420" cy="2550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rtlCol="0" anchor="t" anchorCtr="0"/>
          <a:lstStyle/>
          <a:p>
            <a:r>
              <a:rPr lang="en-US" sz="2133" dirty="0">
                <a:solidFill>
                  <a:schemeClr val="tx2"/>
                </a:solidFill>
                <a:latin typeface="Arial"/>
                <a:cs typeface="Arial"/>
              </a:rPr>
              <a:t>CJWG considered including </a:t>
            </a:r>
            <a:br>
              <a:rPr lang="en-US" sz="2133" dirty="0">
                <a:latin typeface="Arial" panose="020B0604020202020204" pitchFamily="34" charset="0"/>
                <a:cs typeface="Arial" panose="020B0604020202020204" pitchFamily="34" charset="0"/>
              </a:rPr>
            </a:br>
            <a:r>
              <a:rPr lang="en-US" sz="2133" dirty="0">
                <a:solidFill>
                  <a:schemeClr val="tx2"/>
                </a:solidFill>
                <a:latin typeface="Arial"/>
                <a:cs typeface="Arial"/>
              </a:rPr>
              <a:t>35% of census tracts </a:t>
            </a:r>
            <a:br>
              <a:rPr lang="en-US" sz="2133" dirty="0">
                <a:latin typeface="Arial" panose="020B0604020202020204" pitchFamily="34" charset="0"/>
                <a:cs typeface="Arial" panose="020B0604020202020204" pitchFamily="34" charset="0"/>
              </a:rPr>
            </a:br>
            <a:r>
              <a:rPr lang="en-US" sz="2133" dirty="0">
                <a:solidFill>
                  <a:schemeClr val="tx2"/>
                </a:solidFill>
                <a:latin typeface="Arial"/>
                <a:cs typeface="Arial"/>
              </a:rPr>
              <a:t>in New York as Geographic Disadvantaged Communities</a:t>
            </a:r>
          </a:p>
          <a:p>
            <a:endParaRPr lang="en-US" sz="2133" dirty="0">
              <a:solidFill>
                <a:schemeClr val="tx2"/>
              </a:solidFill>
              <a:latin typeface="Arial" panose="020B0604020202020204" pitchFamily="34" charset="0"/>
              <a:cs typeface="Arial" panose="020B0604020202020204" pitchFamily="34" charset="0"/>
            </a:endParaRPr>
          </a:p>
          <a:p>
            <a:r>
              <a:rPr lang="en-US" sz="2133" dirty="0">
                <a:solidFill>
                  <a:schemeClr val="tx2"/>
                </a:solidFill>
                <a:latin typeface="Arial"/>
                <a:cs typeface="Arial"/>
              </a:rPr>
              <a:t>1,736 of New York’s 4,918 census tracts identified as Geographic DACs.</a:t>
            </a:r>
          </a:p>
          <a:p>
            <a:endParaRPr lang="en-US" sz="2133" dirty="0">
              <a:solidFill>
                <a:schemeClr val="tx2"/>
              </a:solidFill>
              <a:latin typeface="Arial" panose="020B0604020202020204" pitchFamily="34" charset="0"/>
              <a:cs typeface="Arial" panose="020B0604020202020204" pitchFamily="34" charset="0"/>
            </a:endParaRPr>
          </a:p>
          <a:p>
            <a:endParaRPr lang="en-US" sz="2133" dirty="0">
              <a:solidFill>
                <a:schemeClr val="tx2"/>
              </a:solidFill>
              <a:latin typeface="Arial" panose="020B0604020202020204" pitchFamily="34" charset="0"/>
              <a:cs typeface="Arial" panose="020B0604020202020204" pitchFamily="34" charset="0"/>
            </a:endParaRPr>
          </a:p>
        </p:txBody>
      </p:sp>
      <p:graphicFrame>
        <p:nvGraphicFramePr>
          <p:cNvPr id="31" name="Chart 30">
            <a:extLst>
              <a:ext uri="{FF2B5EF4-FFF2-40B4-BE49-F238E27FC236}">
                <a16:creationId xmlns:a16="http://schemas.microsoft.com/office/drawing/2014/main" id="{7128F295-5368-48F7-A03B-308646A5E649}"/>
              </a:ext>
            </a:extLst>
          </p:cNvPr>
          <p:cNvGraphicFramePr/>
          <p:nvPr/>
        </p:nvGraphicFramePr>
        <p:xfrm>
          <a:off x="5712995" y="2061545"/>
          <a:ext cx="3951896" cy="31098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19381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25F88-9201-4B80-9D38-A9D3AD36BC0E}"/>
              </a:ext>
            </a:extLst>
          </p:cNvPr>
          <p:cNvSpPr>
            <a:spLocks noGrp="1"/>
          </p:cNvSpPr>
          <p:nvPr>
            <p:ph type="title"/>
          </p:nvPr>
        </p:nvSpPr>
        <p:spPr>
          <a:xfrm>
            <a:off x="1625600" y="678392"/>
            <a:ext cx="10185400" cy="1226225"/>
          </a:xfrm>
        </p:spPr>
        <p:txBody>
          <a:bodyPr/>
          <a:lstStyle/>
          <a:p>
            <a:r>
              <a:rPr lang="en-US"/>
              <a:t>Designation: Low Household Counts</a:t>
            </a:r>
          </a:p>
        </p:txBody>
      </p:sp>
      <p:sp>
        <p:nvSpPr>
          <p:cNvPr id="3" name="Content Placeholder 2">
            <a:extLst>
              <a:ext uri="{FF2B5EF4-FFF2-40B4-BE49-F238E27FC236}">
                <a16:creationId xmlns:a16="http://schemas.microsoft.com/office/drawing/2014/main" id="{14A06221-2A22-4834-A752-F0209335A12F}"/>
              </a:ext>
            </a:extLst>
          </p:cNvPr>
          <p:cNvSpPr>
            <a:spLocks noGrp="1"/>
          </p:cNvSpPr>
          <p:nvPr>
            <p:ph idx="1"/>
          </p:nvPr>
        </p:nvSpPr>
        <p:spPr>
          <a:xfrm>
            <a:off x="467833" y="1996629"/>
            <a:ext cx="11086215" cy="4099371"/>
          </a:xfrm>
        </p:spPr>
        <p:txBody>
          <a:bodyPr vert="horz" lIns="0" tIns="0" rIns="0" bIns="0" rtlCol="0" anchor="t">
            <a:normAutofit fontScale="85000" lnSpcReduction="20000"/>
          </a:bodyPr>
          <a:lstStyle/>
          <a:p>
            <a:r>
              <a:rPr lang="en-US" sz="2133">
                <a:latin typeface="Arial"/>
                <a:cs typeface="Arial"/>
              </a:rPr>
              <a:t>138 of 4,918 tracts (2.8%) have </a:t>
            </a:r>
            <a:r>
              <a:rPr lang="en-US" sz="2133" b="1">
                <a:latin typeface="Arial"/>
                <a:cs typeface="Arial"/>
              </a:rPr>
              <a:t>household counts that are too low for reliable Census dat</a:t>
            </a:r>
            <a:r>
              <a:rPr lang="en-US" sz="2133">
                <a:latin typeface="Arial"/>
                <a:cs typeface="Arial"/>
              </a:rPr>
              <a:t>a </a:t>
            </a:r>
          </a:p>
          <a:p>
            <a:pPr marL="380990" indent="-380990">
              <a:buFont typeface="Arial" panose="020B0604020202020204" pitchFamily="34" charset="0"/>
              <a:buChar char="•"/>
            </a:pPr>
            <a:r>
              <a:rPr lang="en-US" sz="2133">
                <a:latin typeface="Arial"/>
                <a:cs typeface="Arial"/>
              </a:rPr>
              <a:t>Implemented as “&lt;300 households or &lt;500 people”</a:t>
            </a:r>
          </a:p>
          <a:p>
            <a:pPr marL="380990" indent="-380990">
              <a:buFont typeface="Arial" panose="020B0604020202020204" pitchFamily="34" charset="0"/>
              <a:buChar char="•"/>
            </a:pPr>
            <a:r>
              <a:rPr lang="en-US" sz="2133">
                <a:latin typeface="Arial"/>
                <a:cs typeface="Arial"/>
              </a:rPr>
              <a:t>This includes sparsely-populated areas as well as group quarters like correctional facilities where there is no “household” data on things like household income</a:t>
            </a:r>
          </a:p>
          <a:p>
            <a:pPr marL="380990" indent="-380990">
              <a:buFont typeface="Arial" panose="020B0604020202020204" pitchFamily="34" charset="0"/>
              <a:buChar char="•"/>
            </a:pPr>
            <a:r>
              <a:rPr lang="en-US" sz="2133">
                <a:latin typeface="Arial"/>
                <a:cs typeface="Arial"/>
              </a:rPr>
              <a:t>Of these 138 tracts, 85 have &lt;100 people (and 64 have zero population). </a:t>
            </a:r>
            <a:endParaRPr lang="en-US" sz="2133"/>
          </a:p>
          <a:p>
            <a:endParaRPr lang="en-US" sz="2133" b="1"/>
          </a:p>
          <a:p>
            <a:r>
              <a:rPr lang="en-US" sz="2133" b="1">
                <a:latin typeface="Arial"/>
                <a:cs typeface="Arial"/>
              </a:rPr>
              <a:t>Of the remaining 53 tracts with at least 100 people</a:t>
            </a:r>
            <a:r>
              <a:rPr lang="en-US" sz="2133">
                <a:latin typeface="Arial"/>
                <a:cs typeface="Arial"/>
              </a:rPr>
              <a:t>:</a:t>
            </a:r>
          </a:p>
          <a:p>
            <a:pPr marL="380990" indent="-380990">
              <a:buFont typeface="Arial" panose="020B0604020202020204" pitchFamily="34" charset="0"/>
              <a:buChar char="•"/>
            </a:pPr>
            <a:r>
              <a:rPr lang="en-US" sz="2133">
                <a:latin typeface="Arial"/>
                <a:cs typeface="Arial"/>
              </a:rPr>
              <a:t>They are scored on the basis of </a:t>
            </a:r>
            <a:r>
              <a:rPr lang="en-US" sz="2133" b="1">
                <a:latin typeface="Arial"/>
                <a:cs typeface="Arial"/>
              </a:rPr>
              <a:t>Environmental/Climate Burdens alone </a:t>
            </a:r>
            <a:br>
              <a:rPr lang="en-US" sz="2133" b="1">
                <a:latin typeface="Arial"/>
                <a:cs typeface="Arial"/>
              </a:rPr>
            </a:br>
            <a:r>
              <a:rPr lang="en-US" sz="2133">
                <a:latin typeface="Arial"/>
                <a:cs typeface="Arial"/>
              </a:rPr>
              <a:t>(if their Burdens score fall in the top </a:t>
            </a:r>
            <a:r>
              <a:rPr lang="en-US" sz="2133" b="1">
                <a:latin typeface="Arial"/>
                <a:cs typeface="Arial"/>
              </a:rPr>
              <a:t>28.9% </a:t>
            </a:r>
            <a:r>
              <a:rPr lang="en-US" sz="2133">
                <a:latin typeface="Arial"/>
                <a:cs typeface="Arial"/>
              </a:rPr>
              <a:t>statewide or top </a:t>
            </a:r>
            <a:r>
              <a:rPr lang="en-US" sz="2133" b="1">
                <a:latin typeface="Arial"/>
                <a:cs typeface="Arial"/>
              </a:rPr>
              <a:t>28.9% </a:t>
            </a:r>
            <a:r>
              <a:rPr lang="en-US" sz="2133">
                <a:latin typeface="Arial"/>
                <a:cs typeface="Arial"/>
              </a:rPr>
              <a:t>for NYC or Rest-of-State, using the same </a:t>
            </a:r>
            <a:r>
              <a:rPr lang="en-US" sz="2133">
                <a:latin typeface="Arial"/>
                <a:cs typeface="Arial"/>
                <a:sym typeface="Wingdings" panose="05000000000000000000" pitchFamily="2" charset="2"/>
              </a:rPr>
              <a:t>designation level as overall scoring)</a:t>
            </a:r>
            <a:endParaRPr lang="en-US" sz="2133">
              <a:latin typeface="Arial"/>
              <a:cs typeface="Arial"/>
            </a:endParaRPr>
          </a:p>
          <a:p>
            <a:pPr marL="380990" indent="-380990">
              <a:buFont typeface="Arial" panose="020B0604020202020204" pitchFamily="34" charset="0"/>
              <a:buChar char="•"/>
            </a:pPr>
            <a:r>
              <a:rPr lang="en-US" sz="2133">
                <a:latin typeface="Arial"/>
                <a:cs typeface="Arial"/>
                <a:sym typeface="Wingdings" panose="05000000000000000000" pitchFamily="2" charset="2"/>
              </a:rPr>
              <a:t>This adds ~12 tracts with low household counts to the DAC definition</a:t>
            </a:r>
            <a:endParaRPr lang="en-US" sz="2133">
              <a:latin typeface="Arial"/>
              <a:cs typeface="Arial"/>
            </a:endParaRPr>
          </a:p>
          <a:p>
            <a:endParaRPr lang="en-US" sz="2133">
              <a:latin typeface="Arial"/>
              <a:cs typeface="Arial"/>
              <a:sym typeface="Wingdings" panose="05000000000000000000" pitchFamily="2" charset="2"/>
            </a:endParaRPr>
          </a:p>
          <a:p>
            <a:r>
              <a:rPr lang="en-US" sz="2133">
                <a:latin typeface="Arial"/>
                <a:cs typeface="Arial"/>
                <a:sym typeface="Wingdings" panose="05000000000000000000" pitchFamily="2" charset="2"/>
              </a:rPr>
              <a:t>(This means 81 tracts are not part of scoring - 4 of the 85 are Tribal/Indigenous Land)</a:t>
            </a:r>
            <a:endParaRPr lang="en-US" sz="2133">
              <a:latin typeface="Arial"/>
              <a:cs typeface="Arial"/>
            </a:endParaRPr>
          </a:p>
        </p:txBody>
      </p:sp>
    </p:spTree>
    <p:extLst>
      <p:ext uri="{BB962C8B-B14F-4D97-AF65-F5344CB8AC3E}">
        <p14:creationId xmlns:p14="http://schemas.microsoft.com/office/powerpoint/2010/main" val="2821899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E45D1F-752F-48B0-A294-7730C3D2668B}"/>
              </a:ext>
            </a:extLst>
          </p:cNvPr>
          <p:cNvSpPr>
            <a:spLocks noGrp="1"/>
          </p:cNvSpPr>
          <p:nvPr>
            <p:ph type="title"/>
          </p:nvPr>
        </p:nvSpPr>
        <p:spPr/>
        <p:txBody>
          <a:bodyPr/>
          <a:lstStyle/>
          <a:p>
            <a:r>
              <a:rPr lang="en-US" dirty="0"/>
              <a:t>Low-Income Households Criteria </a:t>
            </a:r>
          </a:p>
        </p:txBody>
      </p:sp>
      <p:pic>
        <p:nvPicPr>
          <p:cNvPr id="7" name="Picture 2">
            <a:extLst>
              <a:ext uri="{FF2B5EF4-FFF2-40B4-BE49-F238E27FC236}">
                <a16:creationId xmlns:a16="http://schemas.microsoft.com/office/drawing/2014/main" id="{60B71ADE-2475-49A6-8E0F-8F7EBD5D1485}"/>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 y="2294467"/>
            <a:ext cx="5386143" cy="4563533"/>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7">
            <a:extLst>
              <a:ext uri="{FF2B5EF4-FFF2-40B4-BE49-F238E27FC236}">
                <a16:creationId xmlns:a16="http://schemas.microsoft.com/office/drawing/2014/main" id="{063A9162-C9F0-497C-9932-F3E3663DE645}"/>
              </a:ext>
            </a:extLst>
          </p:cNvPr>
          <p:cNvSpPr txBox="1">
            <a:spLocks noGrp="1"/>
          </p:cNvSpPr>
          <p:nvPr>
            <p:ph sz="half" idx="2"/>
          </p:nvPr>
        </p:nvSpPr>
        <p:spPr>
          <a:xfrm>
            <a:off x="6070600" y="2294467"/>
            <a:ext cx="5518149" cy="1312924"/>
          </a:xfrm>
          <a:prstGeom prst="rect">
            <a:avLst/>
          </a:prstGeom>
          <a:noFill/>
        </p:spPr>
        <p:txBody>
          <a:bodyPr wrap="square" rtlCol="0">
            <a:spAutoFit/>
          </a:bodyPr>
          <a:lstStyle/>
          <a:p>
            <a:r>
              <a:rPr lang="en-US" sz="2133" dirty="0"/>
              <a:t>*Estimations were made using 200% FPL as a proxy for 60% SMI as there was no granular 60% SMI  data source and 200% FPL most closely aligned with the income thresholds.</a:t>
            </a:r>
          </a:p>
        </p:txBody>
      </p:sp>
    </p:spTree>
    <p:extLst>
      <p:ext uri="{BB962C8B-B14F-4D97-AF65-F5344CB8AC3E}">
        <p14:creationId xmlns:p14="http://schemas.microsoft.com/office/powerpoint/2010/main" val="41879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E09294-C93A-47E4-A14E-C9A2F177F4E8}"/>
              </a:ext>
            </a:extLst>
          </p:cNvPr>
          <p:cNvSpPr>
            <a:spLocks noGrp="1"/>
          </p:cNvSpPr>
          <p:nvPr>
            <p:ph type="title"/>
          </p:nvPr>
        </p:nvSpPr>
        <p:spPr/>
        <p:txBody>
          <a:bodyPr/>
          <a:lstStyle/>
          <a:p>
            <a:r>
              <a:rPr lang="en-US"/>
              <a:t>Disadvantaged Communities Description</a:t>
            </a:r>
          </a:p>
        </p:txBody>
      </p:sp>
      <p:sp>
        <p:nvSpPr>
          <p:cNvPr id="2" name="Content Placeholder 1">
            <a:extLst>
              <a:ext uri="{FF2B5EF4-FFF2-40B4-BE49-F238E27FC236}">
                <a16:creationId xmlns:a16="http://schemas.microsoft.com/office/drawing/2014/main" id="{5A4A932F-95EE-4D3F-8716-FD66369E7205}"/>
              </a:ext>
            </a:extLst>
          </p:cNvPr>
          <p:cNvSpPr>
            <a:spLocks noGrp="1"/>
          </p:cNvSpPr>
          <p:nvPr>
            <p:ph idx="1"/>
          </p:nvPr>
        </p:nvSpPr>
        <p:spPr>
          <a:xfrm>
            <a:off x="330200" y="1740093"/>
            <a:ext cx="11480800" cy="4580852"/>
          </a:xfrm>
        </p:spPr>
        <p:txBody>
          <a:bodyPr vert="horz" lIns="0" tIns="0" rIns="0" bIns="0" rtlCol="0" anchor="t">
            <a:normAutofit fontScale="55000" lnSpcReduction="20000"/>
          </a:bodyPr>
          <a:lstStyle/>
          <a:p>
            <a:pPr marL="405543">
              <a:spcAft>
                <a:spcPts val="2133"/>
              </a:spcAft>
            </a:pPr>
            <a:r>
              <a:rPr lang="en-US" dirty="0">
                <a:solidFill>
                  <a:schemeClr val="tx1"/>
                </a:solidFill>
                <a:latin typeface="Arial"/>
                <a:cs typeface="Arial"/>
              </a:rPr>
              <a:t>“Disadvantaged Communities” means communities that bear burdens of negative public health effects, environmental pollution, impacts of climate change, and possess certain socioeconomic criteria, or comprise high-concentrations of low- and moderate- income households.” (ECL § 75-0101(5))</a:t>
            </a:r>
          </a:p>
          <a:p>
            <a:pPr marL="405543">
              <a:spcAft>
                <a:spcPts val="2133"/>
              </a:spcAft>
            </a:pPr>
            <a:r>
              <a:rPr lang="en-US" dirty="0">
                <a:solidFill>
                  <a:schemeClr val="tx1"/>
                </a:solidFill>
                <a:latin typeface="Arial"/>
                <a:cs typeface="Arial"/>
              </a:rPr>
              <a:t>ECL § 75-0111(1)(c)</a:t>
            </a:r>
            <a:endParaRPr lang="en-US" dirty="0">
              <a:solidFill>
                <a:schemeClr val="tx1"/>
              </a:solidFill>
            </a:endParaRPr>
          </a:p>
          <a:p>
            <a:pPr marL="405543">
              <a:spcAft>
                <a:spcPts val="2133"/>
              </a:spcAft>
            </a:pPr>
            <a:r>
              <a:rPr lang="en-US" dirty="0">
                <a:solidFill>
                  <a:schemeClr val="tx1"/>
                </a:solidFill>
                <a:latin typeface="Arial"/>
                <a:cs typeface="Arial"/>
              </a:rPr>
              <a:t>“Disadvantaged communities shall be identified based on geographic, public health, environmental hazard, and socioeconomic criteria, which shall include but are not limited to:</a:t>
            </a:r>
            <a:endParaRPr lang="en-US" dirty="0">
              <a:solidFill>
                <a:schemeClr val="tx1"/>
              </a:solidFill>
            </a:endParaRPr>
          </a:p>
          <a:p>
            <a:pPr marL="1218323">
              <a:spcAft>
                <a:spcPts val="2133"/>
              </a:spcAft>
            </a:pPr>
            <a:r>
              <a:rPr lang="en-US" dirty="0">
                <a:solidFill>
                  <a:schemeClr val="tx1"/>
                </a:solidFill>
                <a:latin typeface="Arial"/>
                <a:cs typeface="Arial"/>
              </a:rPr>
              <a:t>i. Areas burdened by cumulative environmental pollution and other hazards that can lead to negative   public health effects;</a:t>
            </a:r>
          </a:p>
          <a:p>
            <a:pPr marL="1218323">
              <a:spcAft>
                <a:spcPts val="2133"/>
              </a:spcAft>
            </a:pPr>
            <a:r>
              <a:rPr lang="en-US" dirty="0">
                <a:solidFill>
                  <a:schemeClr val="tx1"/>
                </a:solidFill>
                <a:latin typeface="Arial"/>
                <a:cs typeface="Arial"/>
              </a:rPr>
              <a:t>ii. Areas with concentrations of people that are of low income, high unemployment, high rent burden, low levels of home ownership, low levels of educational attainment, or members of groups that have historically experienced discrimination on the basis of race or ethnicity; and</a:t>
            </a:r>
          </a:p>
          <a:p>
            <a:pPr marL="1218323">
              <a:spcAft>
                <a:spcPts val="2133"/>
              </a:spcAft>
            </a:pPr>
            <a:r>
              <a:rPr lang="en-US" dirty="0">
                <a:solidFill>
                  <a:schemeClr val="tx1"/>
                </a:solidFill>
                <a:latin typeface="Arial"/>
                <a:cs typeface="Arial"/>
              </a:rPr>
              <a:t>iii. Areas vulnerable to the impacts of climate change such as flooding, storm surges, and urban heat island effects.” </a:t>
            </a:r>
            <a:endParaRPr lang="en-US" dirty="0">
              <a:solidFill>
                <a:schemeClr val="tx1"/>
              </a:solidFill>
            </a:endParaRPr>
          </a:p>
        </p:txBody>
      </p:sp>
    </p:spTree>
    <p:extLst>
      <p:ext uri="{BB962C8B-B14F-4D97-AF65-F5344CB8AC3E}">
        <p14:creationId xmlns:p14="http://schemas.microsoft.com/office/powerpoint/2010/main" val="3519249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7DADC-41C7-481E-B39C-86F7C8735929}"/>
              </a:ext>
            </a:extLst>
          </p:cNvPr>
          <p:cNvSpPr>
            <a:spLocks noGrp="1"/>
          </p:cNvSpPr>
          <p:nvPr>
            <p:ph type="title"/>
          </p:nvPr>
        </p:nvSpPr>
        <p:spPr/>
        <p:txBody>
          <a:bodyPr/>
          <a:lstStyle/>
          <a:p>
            <a:r>
              <a:rPr lang="en-US" dirty="0"/>
              <a:t>Disadvantaged Communities Process</a:t>
            </a:r>
          </a:p>
        </p:txBody>
      </p:sp>
      <p:graphicFrame>
        <p:nvGraphicFramePr>
          <p:cNvPr id="4" name="Content Placeholder 3">
            <a:extLst>
              <a:ext uri="{FF2B5EF4-FFF2-40B4-BE49-F238E27FC236}">
                <a16:creationId xmlns:a16="http://schemas.microsoft.com/office/drawing/2014/main" id="{26B9C4FC-A1C9-46D0-9335-371E29E00F0B}"/>
              </a:ext>
            </a:extLst>
          </p:cNvPr>
          <p:cNvGraphicFramePr>
            <a:graphicFrameLocks noGrp="1"/>
          </p:cNvGraphicFramePr>
          <p:nvPr>
            <p:ph idx="1"/>
            <p:extLst>
              <p:ext uri="{D42A27DB-BD31-4B8C-83A1-F6EECF244321}">
                <p14:modId xmlns:p14="http://schemas.microsoft.com/office/powerpoint/2010/main" val="179327830"/>
              </p:ext>
            </p:extLst>
          </p:nvPr>
        </p:nvGraphicFramePr>
        <p:xfrm>
          <a:off x="330200" y="1905000"/>
          <a:ext cx="11480800" cy="4580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072D1F0A-A21C-4C5A-A057-B52B676F37AC}"/>
              </a:ext>
            </a:extLst>
          </p:cNvPr>
          <p:cNvSpPr txBox="1"/>
          <p:nvPr/>
        </p:nvSpPr>
        <p:spPr>
          <a:xfrm>
            <a:off x="508001" y="2540000"/>
            <a:ext cx="1384300" cy="615553"/>
          </a:xfrm>
          <a:prstGeom prst="rect">
            <a:avLst/>
          </a:prstGeom>
          <a:noFill/>
        </p:spPr>
        <p:txBody>
          <a:bodyPr wrap="square" lIns="121920" tIns="60960" rIns="121920" bIns="60960" rtlCol="0" anchor="t">
            <a:spAutoFit/>
          </a:bodyPr>
          <a:lstStyle/>
          <a:p>
            <a:r>
              <a:rPr lang="en-US" sz="1600" dirty="0">
                <a:latin typeface="Arial" panose="020B0604020202020204" pitchFamily="34" charset="0"/>
                <a:cs typeface="Arial" panose="020B0604020202020204" pitchFamily="34" charset="0"/>
              </a:rPr>
              <a:t>August 13, 2020</a:t>
            </a:r>
          </a:p>
        </p:txBody>
      </p:sp>
      <p:sp>
        <p:nvSpPr>
          <p:cNvPr id="6" name="TextBox 5">
            <a:extLst>
              <a:ext uri="{FF2B5EF4-FFF2-40B4-BE49-F238E27FC236}">
                <a16:creationId xmlns:a16="http://schemas.microsoft.com/office/drawing/2014/main" id="{0DFEBD83-6BC4-464B-BC37-31C600DEB915}"/>
              </a:ext>
            </a:extLst>
          </p:cNvPr>
          <p:cNvSpPr txBox="1"/>
          <p:nvPr/>
        </p:nvSpPr>
        <p:spPr>
          <a:xfrm>
            <a:off x="3289301" y="2540000"/>
            <a:ext cx="1384300" cy="615553"/>
          </a:xfrm>
          <a:prstGeom prst="rect">
            <a:avLst/>
          </a:prstGeom>
          <a:noFill/>
        </p:spPr>
        <p:txBody>
          <a:bodyPr wrap="square" lIns="121920" tIns="60960" rIns="121920" bIns="60960" rtlCol="0" anchor="t">
            <a:spAutoFit/>
          </a:bodyPr>
          <a:lstStyle/>
          <a:p>
            <a:r>
              <a:rPr lang="en-US" sz="1600" dirty="0">
                <a:latin typeface="Arial" panose="020B0604020202020204" pitchFamily="34" charset="0"/>
                <a:cs typeface="Arial" panose="020B0604020202020204" pitchFamily="34" charset="0"/>
              </a:rPr>
              <a:t>December 13, 2021</a:t>
            </a:r>
          </a:p>
        </p:txBody>
      </p:sp>
      <p:sp>
        <p:nvSpPr>
          <p:cNvPr id="7" name="TextBox 6">
            <a:extLst>
              <a:ext uri="{FF2B5EF4-FFF2-40B4-BE49-F238E27FC236}">
                <a16:creationId xmlns:a16="http://schemas.microsoft.com/office/drawing/2014/main" id="{624C09DC-DE9B-4D21-8091-194AB544A576}"/>
              </a:ext>
            </a:extLst>
          </p:cNvPr>
          <p:cNvSpPr txBox="1"/>
          <p:nvPr/>
        </p:nvSpPr>
        <p:spPr>
          <a:xfrm>
            <a:off x="5670191" y="2540001"/>
            <a:ext cx="1384300" cy="615553"/>
          </a:xfrm>
          <a:prstGeom prst="rect">
            <a:avLst/>
          </a:prstGeom>
          <a:noFill/>
        </p:spPr>
        <p:txBody>
          <a:bodyPr wrap="square" lIns="121920" tIns="60960" rIns="121920" bIns="60960" rtlCol="0" anchor="t">
            <a:spAutoFit/>
          </a:bodyPr>
          <a:lstStyle/>
          <a:p>
            <a:r>
              <a:rPr lang="en-US" sz="1600">
                <a:latin typeface="Arial" panose="020B0604020202020204" pitchFamily="34" charset="0"/>
                <a:cs typeface="Arial" panose="020B0604020202020204" pitchFamily="34" charset="0"/>
              </a:rPr>
              <a:t>March 9, 2022</a:t>
            </a:r>
            <a:endParaRPr lang="en-US" sz="16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EE124F5A-5802-460C-86F0-6E10BB35BE14}"/>
              </a:ext>
            </a:extLst>
          </p:cNvPr>
          <p:cNvSpPr txBox="1"/>
          <p:nvPr/>
        </p:nvSpPr>
        <p:spPr>
          <a:xfrm>
            <a:off x="7835901" y="2540000"/>
            <a:ext cx="1646767" cy="615553"/>
          </a:xfrm>
          <a:prstGeom prst="rect">
            <a:avLst/>
          </a:prstGeom>
          <a:noFill/>
        </p:spPr>
        <p:txBody>
          <a:bodyPr wrap="square" lIns="121920" tIns="60960" rIns="121920" bIns="60960" rtlCol="0" anchor="t">
            <a:spAutoFit/>
          </a:bodyPr>
          <a:lstStyle/>
          <a:p>
            <a:r>
              <a:rPr lang="en-US" sz="1600" dirty="0">
                <a:solidFill>
                  <a:srgbClr val="000000"/>
                </a:solidFill>
                <a:latin typeface="Arial" panose="020B0604020202020204" pitchFamily="34" charset="0"/>
                <a:cs typeface="Arial" panose="020B0604020202020204" pitchFamily="34" charset="0"/>
              </a:rPr>
              <a:t>October 2022-</a:t>
            </a:r>
            <a:r>
              <a:rPr lang="en-US" sz="1600" dirty="0">
                <a:latin typeface="Arial" panose="020B0604020202020204" pitchFamily="34" charset="0"/>
                <a:cs typeface="Arial" panose="020B0604020202020204" pitchFamily="34" charset="0"/>
              </a:rPr>
              <a:t> February 2023</a:t>
            </a:r>
          </a:p>
        </p:txBody>
      </p:sp>
      <p:sp>
        <p:nvSpPr>
          <p:cNvPr id="9" name="TextBox 8">
            <a:extLst>
              <a:ext uri="{FF2B5EF4-FFF2-40B4-BE49-F238E27FC236}">
                <a16:creationId xmlns:a16="http://schemas.microsoft.com/office/drawing/2014/main" id="{3B0D46EC-B8BB-4E90-AF15-1479F2CF3A0C}"/>
              </a:ext>
            </a:extLst>
          </p:cNvPr>
          <p:cNvSpPr txBox="1"/>
          <p:nvPr/>
        </p:nvSpPr>
        <p:spPr>
          <a:xfrm>
            <a:off x="10248901" y="2540001"/>
            <a:ext cx="1384300" cy="615553"/>
          </a:xfrm>
          <a:prstGeom prst="rect">
            <a:avLst/>
          </a:prstGeom>
          <a:noFill/>
        </p:spPr>
        <p:txBody>
          <a:bodyPr wrap="square" lIns="121920" tIns="60960" rIns="121920" bIns="60960" rtlCol="0" anchor="t">
            <a:spAutoFit/>
          </a:bodyPr>
          <a:lstStyle/>
          <a:p>
            <a:r>
              <a:rPr lang="en-US" sz="1600">
                <a:latin typeface="Arial" panose="020B0604020202020204" pitchFamily="34" charset="0"/>
                <a:cs typeface="Arial" panose="020B0604020202020204" pitchFamily="34" charset="0"/>
              </a:rPr>
              <a:t>March 27, </a:t>
            </a:r>
            <a:r>
              <a:rPr lang="en-US" sz="1600" dirty="0">
                <a:latin typeface="Arial" panose="020B0604020202020204" pitchFamily="34" charset="0"/>
                <a:cs typeface="Arial" panose="020B0604020202020204" pitchFamily="34" charset="0"/>
              </a:rPr>
              <a:t>2023</a:t>
            </a:r>
          </a:p>
        </p:txBody>
      </p:sp>
    </p:spTree>
    <p:extLst>
      <p:ext uri="{BB962C8B-B14F-4D97-AF65-F5344CB8AC3E}">
        <p14:creationId xmlns:p14="http://schemas.microsoft.com/office/powerpoint/2010/main" val="79494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C5158-4F34-741F-2A3B-40B843359D85}"/>
              </a:ext>
            </a:extLst>
          </p:cNvPr>
          <p:cNvSpPr>
            <a:spLocks noGrp="1"/>
          </p:cNvSpPr>
          <p:nvPr>
            <p:ph type="title"/>
          </p:nvPr>
        </p:nvSpPr>
        <p:spPr/>
        <p:txBody>
          <a:bodyPr/>
          <a:lstStyle/>
          <a:p>
            <a:r>
              <a:rPr lang="en-US" dirty="0">
                <a:latin typeface="Arial"/>
                <a:cs typeface="Arial"/>
              </a:rPr>
              <a:t>Final DAC Criteria: Summary</a:t>
            </a:r>
            <a:endParaRPr lang="en-US" dirty="0"/>
          </a:p>
        </p:txBody>
      </p:sp>
      <p:sp>
        <p:nvSpPr>
          <p:cNvPr id="3" name="Content Placeholder 2">
            <a:extLst>
              <a:ext uri="{FF2B5EF4-FFF2-40B4-BE49-F238E27FC236}">
                <a16:creationId xmlns:a16="http://schemas.microsoft.com/office/drawing/2014/main" id="{6DAA6259-243A-9903-3F42-B722E619E3DD}"/>
              </a:ext>
            </a:extLst>
          </p:cNvPr>
          <p:cNvSpPr>
            <a:spLocks noGrp="1"/>
          </p:cNvSpPr>
          <p:nvPr>
            <p:ph idx="1"/>
          </p:nvPr>
        </p:nvSpPr>
        <p:spPr>
          <a:xfrm>
            <a:off x="330201" y="1803014"/>
            <a:ext cx="11671300" cy="4580852"/>
          </a:xfrm>
        </p:spPr>
        <p:txBody>
          <a:bodyPr vert="horz" lIns="0" tIns="0" rIns="0" bIns="0" rtlCol="0" anchor="t">
            <a:normAutofit/>
          </a:bodyPr>
          <a:lstStyle/>
          <a:p>
            <a:pPr marL="457189" indent="-457189">
              <a:buFont typeface="Arial"/>
              <a:buChar char="•"/>
            </a:pPr>
            <a:r>
              <a:rPr lang="en-US" sz="2400" dirty="0">
                <a:solidFill>
                  <a:schemeClr val="bg2">
                    <a:lumMod val="25000"/>
                  </a:schemeClr>
                </a:solidFill>
                <a:latin typeface="Arial"/>
                <a:cs typeface="Calibri Light"/>
              </a:rPr>
              <a:t>The criteria are an index of 45 indicators spanning areas burdened by environmental pollution and climate change risks, socio-economic factors, and health vulnerabilities.</a:t>
            </a:r>
            <a:endParaRPr lang="en-US" sz="2400" dirty="0">
              <a:solidFill>
                <a:schemeClr val="bg2">
                  <a:lumMod val="25000"/>
                </a:schemeClr>
              </a:solidFill>
            </a:endParaRPr>
          </a:p>
          <a:p>
            <a:pPr marL="457189" indent="-457189">
              <a:buFont typeface="Arial"/>
              <a:buChar char="•"/>
            </a:pPr>
            <a:r>
              <a:rPr lang="en-US" sz="2400" dirty="0">
                <a:solidFill>
                  <a:schemeClr val="bg2">
                    <a:lumMod val="25000"/>
                  </a:schemeClr>
                </a:solidFill>
                <a:latin typeface="Arial"/>
                <a:cs typeface="Calibri Light"/>
              </a:rPr>
              <a:t>CJWG voted to change methodology used to determine the threshold percentages from multiplication to addition</a:t>
            </a:r>
          </a:p>
          <a:p>
            <a:pPr marL="457189" indent="-457189">
              <a:buFont typeface="Arial"/>
              <a:buChar char="•"/>
            </a:pPr>
            <a:r>
              <a:rPr lang="en-US" sz="2400" dirty="0">
                <a:solidFill>
                  <a:schemeClr val="bg2">
                    <a:lumMod val="25000"/>
                  </a:schemeClr>
                </a:solidFill>
                <a:latin typeface="Arial"/>
                <a:cs typeface="Calibri Light"/>
              </a:rPr>
              <a:t>In addition to geographic DACs, the criteria includes low-income households located anywhere in the State for the purpose of directing clean energy  and energy efficiency investments</a:t>
            </a:r>
          </a:p>
          <a:p>
            <a:pPr marL="457189" indent="-457189">
              <a:buFont typeface="Arial"/>
              <a:buChar char="•"/>
            </a:pPr>
            <a:r>
              <a:rPr lang="en-US" sz="2400" dirty="0">
                <a:solidFill>
                  <a:schemeClr val="bg2">
                    <a:lumMod val="25000"/>
                  </a:schemeClr>
                </a:solidFill>
                <a:latin typeface="Arial"/>
                <a:cs typeface="Calibri Light"/>
              </a:rPr>
              <a:t>19 Tribal and Indigenous lands are automatically included where &gt;5% of tract are reservation territory or nation-owned.</a:t>
            </a:r>
            <a:endParaRPr lang="en-US" sz="2400" dirty="0">
              <a:solidFill>
                <a:schemeClr val="bg2">
                  <a:lumMod val="25000"/>
                </a:schemeClr>
              </a:solidFill>
              <a:latin typeface="Arial"/>
              <a:cs typeface="Arial"/>
            </a:endParaRPr>
          </a:p>
          <a:p>
            <a:pPr marL="457177" lvl="1"/>
            <a:endParaRPr lang="en-US" dirty="0"/>
          </a:p>
          <a:p>
            <a:endParaRPr lang="en-US" dirty="0">
              <a:latin typeface="Arial"/>
              <a:cs typeface="Arial"/>
            </a:endParaRPr>
          </a:p>
          <a:p>
            <a:endParaRPr lang="en-US" dirty="0">
              <a:latin typeface="Arial"/>
              <a:cs typeface="Arial"/>
            </a:endParaRPr>
          </a:p>
          <a:p>
            <a:endParaRPr lang="en-US" dirty="0">
              <a:latin typeface="Arial"/>
              <a:cs typeface="Arial"/>
            </a:endParaRPr>
          </a:p>
          <a:p>
            <a:endParaRPr lang="en-US" dirty="0"/>
          </a:p>
        </p:txBody>
      </p:sp>
    </p:spTree>
    <p:extLst>
      <p:ext uri="{BB962C8B-B14F-4D97-AF65-F5344CB8AC3E}">
        <p14:creationId xmlns:p14="http://schemas.microsoft.com/office/powerpoint/2010/main" val="998849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740DC-1B33-4CF1-8C13-6D394A4C220A}"/>
              </a:ext>
            </a:extLst>
          </p:cNvPr>
          <p:cNvSpPr>
            <a:spLocks noGrp="1"/>
          </p:cNvSpPr>
          <p:nvPr>
            <p:ph type="title"/>
          </p:nvPr>
        </p:nvSpPr>
        <p:spPr>
          <a:xfrm>
            <a:off x="456587" y="657370"/>
            <a:ext cx="11379813" cy="1226225"/>
          </a:xfrm>
        </p:spPr>
        <p:txBody>
          <a:bodyPr>
            <a:normAutofit/>
          </a:bodyPr>
          <a:lstStyle/>
          <a:p>
            <a:r>
              <a:rPr lang="en-US" sz="3200" dirty="0">
                <a:latin typeface="Arial"/>
                <a:cs typeface="Arial"/>
              </a:rPr>
              <a:t>Environmental Burdens and Climate Change Risks: (20)</a:t>
            </a:r>
            <a:endParaRPr lang="en-US" sz="3200" dirty="0"/>
          </a:p>
        </p:txBody>
      </p:sp>
      <p:sp>
        <p:nvSpPr>
          <p:cNvPr id="6" name="Rectangle 5">
            <a:extLst>
              <a:ext uri="{FF2B5EF4-FFF2-40B4-BE49-F238E27FC236}">
                <a16:creationId xmlns:a16="http://schemas.microsoft.com/office/drawing/2014/main" id="{F40FD084-1D43-483E-83A4-EE08A245C03F}"/>
              </a:ext>
            </a:extLst>
          </p:cNvPr>
          <p:cNvSpPr/>
          <p:nvPr/>
        </p:nvSpPr>
        <p:spPr>
          <a:xfrm>
            <a:off x="456587" y="2024852"/>
            <a:ext cx="3151965" cy="53735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a:latin typeface="Arial" panose="020B0604020202020204" pitchFamily="34" charset="0"/>
                <a:cs typeface="Arial" panose="020B0604020202020204" pitchFamily="34" charset="0"/>
              </a:rPr>
              <a:t>Potential Pollution Exposures</a:t>
            </a:r>
          </a:p>
        </p:txBody>
      </p:sp>
      <p:sp>
        <p:nvSpPr>
          <p:cNvPr id="7" name="Rectangle 6">
            <a:extLst>
              <a:ext uri="{FF2B5EF4-FFF2-40B4-BE49-F238E27FC236}">
                <a16:creationId xmlns:a16="http://schemas.microsoft.com/office/drawing/2014/main" id="{CA1CA492-F780-476E-9085-C485A36BBE2A}"/>
              </a:ext>
            </a:extLst>
          </p:cNvPr>
          <p:cNvSpPr/>
          <p:nvPr/>
        </p:nvSpPr>
        <p:spPr>
          <a:xfrm>
            <a:off x="3799781" y="2024852"/>
            <a:ext cx="4466951" cy="53735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a:latin typeface="Arial" panose="020B0604020202020204" pitchFamily="34" charset="0"/>
                <a:cs typeface="Arial" panose="020B0604020202020204" pitchFamily="34" charset="0"/>
              </a:rPr>
              <a:t>Land use and facilities associated with historical discrimination or disinvestment</a:t>
            </a:r>
          </a:p>
        </p:txBody>
      </p:sp>
      <p:sp>
        <p:nvSpPr>
          <p:cNvPr id="8" name="Rectangle 7">
            <a:extLst>
              <a:ext uri="{FF2B5EF4-FFF2-40B4-BE49-F238E27FC236}">
                <a16:creationId xmlns:a16="http://schemas.microsoft.com/office/drawing/2014/main" id="{1F662637-E57D-47DB-A2A6-C2061CE88673}"/>
              </a:ext>
            </a:extLst>
          </p:cNvPr>
          <p:cNvSpPr/>
          <p:nvPr/>
        </p:nvSpPr>
        <p:spPr>
          <a:xfrm>
            <a:off x="8469543" y="2024852"/>
            <a:ext cx="3338628" cy="53735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a:latin typeface="Arial" panose="020B0604020202020204" pitchFamily="34" charset="0"/>
                <a:cs typeface="Arial" panose="020B0604020202020204" pitchFamily="34" charset="0"/>
              </a:rPr>
              <a:t>Potential Climate Change Risks</a:t>
            </a:r>
          </a:p>
        </p:txBody>
      </p:sp>
      <p:sp>
        <p:nvSpPr>
          <p:cNvPr id="19" name="TextBox 18">
            <a:extLst>
              <a:ext uri="{FF2B5EF4-FFF2-40B4-BE49-F238E27FC236}">
                <a16:creationId xmlns:a16="http://schemas.microsoft.com/office/drawing/2014/main" id="{E607AC96-BEE1-4227-A8AD-19D360FCC061}"/>
              </a:ext>
            </a:extLst>
          </p:cNvPr>
          <p:cNvSpPr txBox="1"/>
          <p:nvPr/>
        </p:nvSpPr>
        <p:spPr>
          <a:xfrm>
            <a:off x="3799781" y="2567629"/>
            <a:ext cx="4478535" cy="2667397"/>
          </a:xfrm>
          <a:prstGeom prst="rect">
            <a:avLst/>
          </a:prstGeom>
          <a:noFill/>
        </p:spPr>
        <p:txBody>
          <a:bodyPr wrap="square" lIns="121920" tIns="60960" rIns="121920" bIns="60960" rtlCol="0" anchor="t">
            <a:spAutoFit/>
          </a:bodyPr>
          <a:lstStyle/>
          <a:p>
            <a:pPr marL="154089" indent="-154089">
              <a:lnSpc>
                <a:spcPct val="80000"/>
              </a:lnSpc>
              <a:spcAft>
                <a:spcPts val="800"/>
              </a:spcAft>
              <a:buFont typeface="Arial" panose="020B0604020202020204" pitchFamily="34" charset="0"/>
              <a:buChar char="•"/>
            </a:pPr>
            <a:r>
              <a:rPr lang="en-US" sz="1400">
                <a:latin typeface="Arial"/>
                <a:cs typeface="Arial"/>
              </a:rPr>
              <a:t>Remediation Sites (e.g., NPL Superfund or State Superfund/Class II sites)</a:t>
            </a:r>
            <a:endParaRPr lang="en-US" sz="1400">
              <a:solidFill>
                <a:schemeClr val="bg2">
                  <a:lumMod val="90000"/>
                </a:schemeClr>
              </a:solidFill>
              <a:latin typeface="Arial"/>
              <a:cs typeface="Arial"/>
            </a:endParaRPr>
          </a:p>
          <a:p>
            <a:pPr marL="154089" indent="-154089">
              <a:lnSpc>
                <a:spcPct val="80000"/>
              </a:lnSpc>
              <a:spcAft>
                <a:spcPts val="800"/>
              </a:spcAft>
              <a:buFont typeface="Arial" panose="020B0604020202020204" pitchFamily="34" charset="0"/>
              <a:buChar char="•"/>
            </a:pPr>
            <a:r>
              <a:rPr lang="en-US" sz="1400">
                <a:latin typeface="Arial"/>
                <a:cs typeface="Arial"/>
              </a:rPr>
              <a:t>Regulated Management Plan (chemical) sites</a:t>
            </a:r>
          </a:p>
          <a:p>
            <a:pPr marL="154089" indent="-154089">
              <a:lnSpc>
                <a:spcPct val="80000"/>
              </a:lnSpc>
              <a:spcAft>
                <a:spcPts val="800"/>
              </a:spcAft>
              <a:buFont typeface="Arial" panose="020B0604020202020204" pitchFamily="34" charset="0"/>
              <a:buChar char="•"/>
            </a:pPr>
            <a:r>
              <a:rPr lang="en-US" sz="1400">
                <a:latin typeface="Arial"/>
                <a:cs typeface="Arial"/>
              </a:rPr>
              <a:t>Major oil storage facilities (incl. airports)</a:t>
            </a:r>
          </a:p>
          <a:p>
            <a:pPr marL="154089" indent="-154089">
              <a:lnSpc>
                <a:spcPct val="80000"/>
              </a:lnSpc>
              <a:spcAft>
                <a:spcPts val="800"/>
              </a:spcAft>
              <a:buFont typeface="Arial" panose="020B0604020202020204" pitchFamily="34" charset="0"/>
              <a:buChar char="•"/>
            </a:pPr>
            <a:r>
              <a:rPr lang="en-US" sz="1400">
                <a:latin typeface="Arial"/>
                <a:cs typeface="Arial"/>
              </a:rPr>
              <a:t>Power generation facilities</a:t>
            </a:r>
          </a:p>
          <a:p>
            <a:pPr marL="154089" indent="-154089">
              <a:lnSpc>
                <a:spcPct val="80000"/>
              </a:lnSpc>
              <a:spcAft>
                <a:spcPts val="800"/>
              </a:spcAft>
              <a:buFont typeface="Arial" panose="020B0604020202020204" pitchFamily="34" charset="0"/>
              <a:buChar char="•"/>
            </a:pPr>
            <a:r>
              <a:rPr lang="en-US" sz="1400">
                <a:latin typeface="Arial"/>
                <a:cs typeface="Arial"/>
              </a:rPr>
              <a:t>Active landfills</a:t>
            </a:r>
          </a:p>
          <a:p>
            <a:pPr marL="154089" indent="-154089">
              <a:lnSpc>
                <a:spcPct val="80000"/>
              </a:lnSpc>
              <a:spcAft>
                <a:spcPts val="800"/>
              </a:spcAft>
              <a:buFont typeface="Arial" panose="020B0604020202020204" pitchFamily="34" charset="0"/>
              <a:buChar char="•"/>
            </a:pPr>
            <a:r>
              <a:rPr lang="en-US" sz="1400">
                <a:latin typeface="Arial"/>
                <a:cs typeface="Arial"/>
              </a:rPr>
              <a:t>Municipal waste combustors</a:t>
            </a:r>
          </a:p>
          <a:p>
            <a:pPr marL="154089" indent="-154089">
              <a:lnSpc>
                <a:spcPct val="80000"/>
              </a:lnSpc>
              <a:spcAft>
                <a:spcPts val="800"/>
              </a:spcAft>
              <a:buFont typeface="Arial" panose="020B0604020202020204" pitchFamily="34" charset="0"/>
              <a:buChar char="•"/>
            </a:pPr>
            <a:r>
              <a:rPr lang="en-US" sz="1400">
                <a:latin typeface="Arial"/>
                <a:cs typeface="Arial"/>
              </a:rPr>
              <a:t>Scrap metal processors</a:t>
            </a:r>
          </a:p>
          <a:p>
            <a:pPr marL="154089" indent="-154089">
              <a:lnSpc>
                <a:spcPct val="80000"/>
              </a:lnSpc>
              <a:spcAft>
                <a:spcPts val="800"/>
              </a:spcAft>
              <a:buFont typeface="Arial" panose="020B0604020202020204" pitchFamily="34" charset="0"/>
              <a:buChar char="•"/>
            </a:pPr>
            <a:r>
              <a:rPr lang="en-US" sz="1400">
                <a:latin typeface="Arial"/>
                <a:cs typeface="Arial"/>
              </a:rPr>
              <a:t>Industrial/manufacturing/mining land use (zoning)</a:t>
            </a:r>
          </a:p>
          <a:p>
            <a:pPr marL="154089" indent="-154089">
              <a:lnSpc>
                <a:spcPct val="80000"/>
              </a:lnSpc>
              <a:spcAft>
                <a:spcPts val="800"/>
              </a:spcAft>
              <a:buFont typeface="Arial" panose="020B0604020202020204" pitchFamily="34" charset="0"/>
              <a:buChar char="•"/>
            </a:pPr>
            <a:r>
              <a:rPr lang="en-US" sz="1400">
                <a:latin typeface="Arial"/>
                <a:cs typeface="Arial"/>
              </a:rPr>
              <a:t>Housing vacancy rate</a:t>
            </a:r>
          </a:p>
        </p:txBody>
      </p:sp>
      <p:sp>
        <p:nvSpPr>
          <p:cNvPr id="20" name="TextBox 19">
            <a:extLst>
              <a:ext uri="{FF2B5EF4-FFF2-40B4-BE49-F238E27FC236}">
                <a16:creationId xmlns:a16="http://schemas.microsoft.com/office/drawing/2014/main" id="{328D8AE2-2AE5-4D63-B800-7ED92D306732}"/>
              </a:ext>
            </a:extLst>
          </p:cNvPr>
          <p:cNvSpPr txBox="1"/>
          <p:nvPr/>
        </p:nvSpPr>
        <p:spPr>
          <a:xfrm>
            <a:off x="383829" y="2588796"/>
            <a:ext cx="3322820" cy="2189317"/>
          </a:xfrm>
          <a:prstGeom prst="rect">
            <a:avLst/>
          </a:prstGeom>
          <a:noFill/>
        </p:spPr>
        <p:txBody>
          <a:bodyPr wrap="square" rtlCol="0">
            <a:spAutoFit/>
          </a:bodyPr>
          <a:lstStyle>
            <a:defPPr>
              <a:defRPr lang="en-US"/>
            </a:defPPr>
            <a:lvl1pPr marL="115888" indent="-115888">
              <a:lnSpc>
                <a:spcPct val="80000"/>
              </a:lnSpc>
              <a:spcAft>
                <a:spcPts val="200"/>
              </a:spcAft>
              <a:buFont typeface="Arial" panose="020B0604020202020204" pitchFamily="34" charset="0"/>
              <a:buChar char="•"/>
              <a:defRPr sz="1050">
                <a:solidFill>
                  <a:schemeClr val="bg1">
                    <a:lumMod val="50000"/>
                  </a:schemeClr>
                </a:solidFill>
                <a:latin typeface="Arial" panose="020B0604020202020204" pitchFamily="34" charset="0"/>
                <a:cs typeface="Arial" panose="020B0604020202020204" pitchFamily="34" charset="0"/>
              </a:defRPr>
            </a:lvl1pPr>
          </a:lstStyle>
          <a:p>
            <a:pPr>
              <a:spcAft>
                <a:spcPts val="800"/>
              </a:spcAft>
            </a:pPr>
            <a:r>
              <a:rPr lang="en-US" sz="1400" dirty="0">
                <a:solidFill>
                  <a:schemeClr val="tx1"/>
                </a:solidFill>
              </a:rPr>
              <a:t>Vehicle traffic density </a:t>
            </a:r>
          </a:p>
          <a:p>
            <a:pPr>
              <a:spcAft>
                <a:spcPts val="800"/>
              </a:spcAft>
            </a:pPr>
            <a:r>
              <a:rPr lang="en-US" sz="1400" dirty="0">
                <a:solidFill>
                  <a:schemeClr val="tx1"/>
                </a:solidFill>
              </a:rPr>
              <a:t>Diesel truck and bus traffic</a:t>
            </a:r>
          </a:p>
          <a:p>
            <a:pPr>
              <a:spcAft>
                <a:spcPts val="800"/>
              </a:spcAft>
            </a:pPr>
            <a:r>
              <a:rPr lang="en-US" sz="1400" dirty="0">
                <a:solidFill>
                  <a:schemeClr val="tx1"/>
                </a:solidFill>
              </a:rPr>
              <a:t>Particulate Matter (PM2.5)</a:t>
            </a:r>
          </a:p>
          <a:p>
            <a:pPr>
              <a:spcAft>
                <a:spcPts val="800"/>
              </a:spcAft>
            </a:pPr>
            <a:r>
              <a:rPr lang="en-US" sz="1400" dirty="0">
                <a:solidFill>
                  <a:schemeClr val="tx1"/>
                </a:solidFill>
              </a:rPr>
              <a:t>Benzene concentration</a:t>
            </a:r>
          </a:p>
          <a:p>
            <a:pPr>
              <a:spcAft>
                <a:spcPts val="800"/>
              </a:spcAft>
            </a:pPr>
            <a:r>
              <a:rPr lang="en-US" sz="1400" dirty="0">
                <a:solidFill>
                  <a:schemeClr val="tx1"/>
                </a:solidFill>
              </a:rPr>
              <a:t>Wastewater discharge</a:t>
            </a:r>
          </a:p>
          <a:p>
            <a:pPr>
              <a:spcAft>
                <a:spcPts val="800"/>
              </a:spcAft>
            </a:pPr>
            <a:endParaRPr lang="en-US" sz="1400" dirty="0">
              <a:solidFill>
                <a:schemeClr val="tx1"/>
              </a:solidFill>
            </a:endParaRPr>
          </a:p>
          <a:p>
            <a:pPr>
              <a:spcAft>
                <a:spcPts val="800"/>
              </a:spcAft>
            </a:pPr>
            <a:endParaRPr lang="en-US" sz="1400" dirty="0">
              <a:solidFill>
                <a:schemeClr val="tx1"/>
              </a:solidFill>
            </a:endParaRPr>
          </a:p>
          <a:p>
            <a:pPr>
              <a:spcAft>
                <a:spcPts val="800"/>
              </a:spcAft>
            </a:pPr>
            <a:endParaRPr lang="en-US" sz="1400" dirty="0">
              <a:solidFill>
                <a:schemeClr val="tx1"/>
              </a:solidFill>
            </a:endParaRPr>
          </a:p>
        </p:txBody>
      </p:sp>
      <p:sp>
        <p:nvSpPr>
          <p:cNvPr id="22" name="TextBox 21">
            <a:extLst>
              <a:ext uri="{FF2B5EF4-FFF2-40B4-BE49-F238E27FC236}">
                <a16:creationId xmlns:a16="http://schemas.microsoft.com/office/drawing/2014/main" id="{E4125CDA-1BBB-48FC-830D-69A0CDDB59D4}"/>
              </a:ext>
            </a:extLst>
          </p:cNvPr>
          <p:cNvSpPr txBox="1"/>
          <p:nvPr/>
        </p:nvSpPr>
        <p:spPr>
          <a:xfrm>
            <a:off x="8469545" y="2588795"/>
            <a:ext cx="3338628" cy="3256276"/>
          </a:xfrm>
          <a:prstGeom prst="rect">
            <a:avLst/>
          </a:prstGeom>
          <a:noFill/>
        </p:spPr>
        <p:txBody>
          <a:bodyPr wrap="square" rtlCol="0">
            <a:spAutoFit/>
          </a:bodyPr>
          <a:lstStyle>
            <a:defPPr>
              <a:defRPr lang="en-US"/>
            </a:defPPr>
            <a:lvl1pPr marL="115888" indent="-115888">
              <a:lnSpc>
                <a:spcPct val="80000"/>
              </a:lnSpc>
              <a:spcAft>
                <a:spcPts val="200"/>
              </a:spcAft>
              <a:buFont typeface="Arial" panose="020B0604020202020204" pitchFamily="34" charset="0"/>
              <a:buChar char="•"/>
              <a:defRPr sz="1050">
                <a:solidFill>
                  <a:schemeClr val="bg1">
                    <a:lumMod val="50000"/>
                  </a:schemeClr>
                </a:solidFill>
                <a:latin typeface="Arial" panose="020B0604020202020204" pitchFamily="34" charset="0"/>
                <a:cs typeface="Arial" panose="020B0604020202020204" pitchFamily="34" charset="0"/>
              </a:defRPr>
            </a:lvl1pPr>
          </a:lstStyle>
          <a:p>
            <a:pPr>
              <a:spcAft>
                <a:spcPts val="800"/>
              </a:spcAft>
            </a:pPr>
            <a:r>
              <a:rPr lang="en-US" sz="1400">
                <a:solidFill>
                  <a:schemeClr val="tx1"/>
                </a:solidFill>
              </a:rPr>
              <a:t>Extreme heat projections </a:t>
            </a:r>
            <a:br>
              <a:rPr lang="en-US" sz="1400">
                <a:solidFill>
                  <a:schemeClr val="tx1"/>
                </a:solidFill>
              </a:rPr>
            </a:br>
            <a:r>
              <a:rPr lang="en-US" sz="1400">
                <a:solidFill>
                  <a:schemeClr val="tx1"/>
                </a:solidFill>
              </a:rPr>
              <a:t>(&gt;90° days in 2050)</a:t>
            </a:r>
          </a:p>
          <a:p>
            <a:pPr>
              <a:spcAft>
                <a:spcPts val="800"/>
              </a:spcAft>
            </a:pPr>
            <a:r>
              <a:rPr lang="en-US" sz="1400">
                <a:solidFill>
                  <a:schemeClr val="tx1"/>
                </a:solidFill>
              </a:rPr>
              <a:t>Flooding in coastal and tidally influenced areas (projected)</a:t>
            </a:r>
          </a:p>
          <a:p>
            <a:pPr>
              <a:spcAft>
                <a:spcPts val="800"/>
              </a:spcAft>
            </a:pPr>
            <a:r>
              <a:rPr lang="en-US" sz="1400">
                <a:solidFill>
                  <a:schemeClr val="tx1"/>
                </a:solidFill>
              </a:rPr>
              <a:t>Flooding in inland areas (projected)</a:t>
            </a:r>
          </a:p>
          <a:p>
            <a:pPr>
              <a:spcAft>
                <a:spcPts val="800"/>
              </a:spcAft>
            </a:pPr>
            <a:r>
              <a:rPr lang="en-US" sz="1400">
                <a:solidFill>
                  <a:schemeClr val="tx1"/>
                </a:solidFill>
              </a:rPr>
              <a:t>Low vegetative cover</a:t>
            </a:r>
          </a:p>
          <a:p>
            <a:pPr>
              <a:spcAft>
                <a:spcPts val="800"/>
              </a:spcAft>
            </a:pPr>
            <a:r>
              <a:rPr lang="en-US" sz="1400">
                <a:solidFill>
                  <a:schemeClr val="tx1"/>
                </a:solidFill>
              </a:rPr>
              <a:t>Agricultural land </a:t>
            </a:r>
            <a:endParaRPr lang="en-US" sz="1400">
              <a:solidFill>
                <a:schemeClr val="bg2">
                  <a:lumMod val="90000"/>
                </a:schemeClr>
              </a:solidFill>
            </a:endParaRPr>
          </a:p>
          <a:p>
            <a:pPr>
              <a:spcAft>
                <a:spcPts val="800"/>
              </a:spcAft>
            </a:pPr>
            <a:r>
              <a:rPr lang="en-US" sz="1400">
                <a:solidFill>
                  <a:schemeClr val="tx1"/>
                </a:solidFill>
              </a:rPr>
              <a:t>Driving time to hospitals or urgent/critical care</a:t>
            </a:r>
          </a:p>
          <a:p>
            <a:pPr>
              <a:spcAft>
                <a:spcPts val="800"/>
              </a:spcAft>
            </a:pPr>
            <a:endParaRPr lang="en-US" sz="1400">
              <a:solidFill>
                <a:schemeClr val="tx1"/>
              </a:solidFill>
            </a:endParaRPr>
          </a:p>
          <a:p>
            <a:pPr>
              <a:spcAft>
                <a:spcPts val="800"/>
              </a:spcAft>
            </a:pPr>
            <a:endParaRPr lang="en-US" sz="1400">
              <a:solidFill>
                <a:schemeClr val="tx1"/>
              </a:solidFill>
            </a:endParaRPr>
          </a:p>
          <a:p>
            <a:pPr>
              <a:spcAft>
                <a:spcPts val="800"/>
              </a:spcAft>
            </a:pPr>
            <a:endParaRPr lang="en-US" sz="1400">
              <a:solidFill>
                <a:schemeClr val="tx1"/>
              </a:solidFill>
            </a:endParaRPr>
          </a:p>
          <a:p>
            <a:pPr>
              <a:spcAft>
                <a:spcPts val="800"/>
              </a:spcAft>
            </a:pPr>
            <a:endParaRPr lang="en-US" sz="1400">
              <a:solidFill>
                <a:schemeClr val="tx1"/>
              </a:solidFill>
            </a:endParaRPr>
          </a:p>
        </p:txBody>
      </p:sp>
    </p:spTree>
    <p:extLst>
      <p:ext uri="{BB962C8B-B14F-4D97-AF65-F5344CB8AC3E}">
        <p14:creationId xmlns:p14="http://schemas.microsoft.com/office/powerpoint/2010/main" val="2400709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6F51A82-9ADE-4E53-B97F-62585E2B5843}"/>
              </a:ext>
            </a:extLst>
          </p:cNvPr>
          <p:cNvSpPr/>
          <p:nvPr/>
        </p:nvSpPr>
        <p:spPr>
          <a:xfrm>
            <a:off x="3524219" y="4053299"/>
            <a:ext cx="3722456" cy="15832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a:extLst>
              <a:ext uri="{FF2B5EF4-FFF2-40B4-BE49-F238E27FC236}">
                <a16:creationId xmlns:a16="http://schemas.microsoft.com/office/drawing/2014/main" id="{05A740DC-1B33-4CF1-8C13-6D394A4C220A}"/>
              </a:ext>
            </a:extLst>
          </p:cNvPr>
          <p:cNvSpPr>
            <a:spLocks noGrp="1"/>
          </p:cNvSpPr>
          <p:nvPr>
            <p:ph type="title"/>
          </p:nvPr>
        </p:nvSpPr>
        <p:spPr>
          <a:xfrm>
            <a:off x="388061" y="657370"/>
            <a:ext cx="11448339" cy="1226225"/>
          </a:xfrm>
        </p:spPr>
        <p:txBody>
          <a:bodyPr>
            <a:normAutofit/>
          </a:bodyPr>
          <a:lstStyle/>
          <a:p>
            <a:r>
              <a:rPr lang="en-US" sz="3200" dirty="0">
                <a:latin typeface="Arial"/>
                <a:cs typeface="Arial"/>
              </a:rPr>
              <a:t>Population Characteristics and Health Vulnerabilities: (25)</a:t>
            </a:r>
          </a:p>
        </p:txBody>
      </p:sp>
      <p:sp>
        <p:nvSpPr>
          <p:cNvPr id="6" name="Rectangle 5">
            <a:extLst>
              <a:ext uri="{FF2B5EF4-FFF2-40B4-BE49-F238E27FC236}">
                <a16:creationId xmlns:a16="http://schemas.microsoft.com/office/drawing/2014/main" id="{F40FD084-1D43-483E-83A4-EE08A245C03F}"/>
              </a:ext>
            </a:extLst>
          </p:cNvPr>
          <p:cNvSpPr/>
          <p:nvPr/>
        </p:nvSpPr>
        <p:spPr>
          <a:xfrm>
            <a:off x="388062" y="2214039"/>
            <a:ext cx="2549372" cy="53735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a:latin typeface="Arial" panose="020B0604020202020204" pitchFamily="34" charset="0"/>
                <a:cs typeface="Arial" panose="020B0604020202020204" pitchFamily="34" charset="0"/>
              </a:rPr>
              <a:t>Income, Education &amp; Employment</a:t>
            </a:r>
          </a:p>
        </p:txBody>
      </p:sp>
      <p:sp>
        <p:nvSpPr>
          <p:cNvPr id="7" name="Rectangle 6">
            <a:extLst>
              <a:ext uri="{FF2B5EF4-FFF2-40B4-BE49-F238E27FC236}">
                <a16:creationId xmlns:a16="http://schemas.microsoft.com/office/drawing/2014/main" id="{CA1CA492-F780-476E-9085-C485A36BBE2A}"/>
              </a:ext>
            </a:extLst>
          </p:cNvPr>
          <p:cNvSpPr/>
          <p:nvPr/>
        </p:nvSpPr>
        <p:spPr>
          <a:xfrm>
            <a:off x="5816130" y="2214039"/>
            <a:ext cx="2675716" cy="53735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a:latin typeface="Arial" panose="020B0604020202020204" pitchFamily="34" charset="0"/>
                <a:cs typeface="Arial" panose="020B0604020202020204" pitchFamily="34" charset="0"/>
              </a:rPr>
              <a:t>Health Impacts &amp; Sensitivities</a:t>
            </a:r>
          </a:p>
        </p:txBody>
      </p:sp>
      <p:sp>
        <p:nvSpPr>
          <p:cNvPr id="8" name="Rectangle 7">
            <a:extLst>
              <a:ext uri="{FF2B5EF4-FFF2-40B4-BE49-F238E27FC236}">
                <a16:creationId xmlns:a16="http://schemas.microsoft.com/office/drawing/2014/main" id="{1F662637-E57D-47DB-A2A6-C2061CE88673}"/>
              </a:ext>
            </a:extLst>
          </p:cNvPr>
          <p:cNvSpPr/>
          <p:nvPr/>
        </p:nvSpPr>
        <p:spPr>
          <a:xfrm>
            <a:off x="8655062" y="2214039"/>
            <a:ext cx="3011825" cy="53735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a:latin typeface="Arial" panose="020B0604020202020204" pitchFamily="34" charset="0"/>
                <a:cs typeface="Arial" panose="020B0604020202020204" pitchFamily="34" charset="0"/>
              </a:rPr>
              <a:t>Housing, Energy, Communications</a:t>
            </a:r>
          </a:p>
        </p:txBody>
      </p:sp>
      <p:sp>
        <p:nvSpPr>
          <p:cNvPr id="19" name="TextBox 18">
            <a:extLst>
              <a:ext uri="{FF2B5EF4-FFF2-40B4-BE49-F238E27FC236}">
                <a16:creationId xmlns:a16="http://schemas.microsoft.com/office/drawing/2014/main" id="{E607AC96-BEE1-4227-A8AD-19D360FCC061}"/>
              </a:ext>
            </a:extLst>
          </p:cNvPr>
          <p:cNvSpPr txBox="1"/>
          <p:nvPr/>
        </p:nvSpPr>
        <p:spPr>
          <a:xfrm>
            <a:off x="5791205" y="2851944"/>
            <a:ext cx="2721905" cy="2636619"/>
          </a:xfrm>
          <a:prstGeom prst="rect">
            <a:avLst/>
          </a:prstGeom>
          <a:noFill/>
        </p:spPr>
        <p:txBody>
          <a:bodyPr wrap="square" rtlCol="0">
            <a:spAutoFit/>
          </a:bodyPr>
          <a:lstStyle/>
          <a:p>
            <a:pPr marL="154513" indent="-154513">
              <a:lnSpc>
                <a:spcPct val="80000"/>
              </a:lnSpc>
              <a:spcAft>
                <a:spcPts val="800"/>
              </a:spcAft>
              <a:buFont typeface="Arial" panose="020B0604020202020204" pitchFamily="34" charset="0"/>
              <a:buChar char="•"/>
            </a:pPr>
            <a:r>
              <a:rPr lang="en-US" sz="1400">
                <a:latin typeface="Arial" panose="020B0604020202020204" pitchFamily="34" charset="0"/>
                <a:cs typeface="Arial" panose="020B0604020202020204" pitchFamily="34" charset="0"/>
              </a:rPr>
              <a:t>Asthma ED visits</a:t>
            </a:r>
            <a:endParaRPr lang="en-US" sz="1400">
              <a:solidFill>
                <a:schemeClr val="bg2">
                  <a:lumMod val="90000"/>
                </a:schemeClr>
              </a:solidFill>
              <a:latin typeface="Arial" panose="020B0604020202020204" pitchFamily="34" charset="0"/>
              <a:cs typeface="Arial" panose="020B0604020202020204" pitchFamily="34" charset="0"/>
            </a:endParaRPr>
          </a:p>
          <a:p>
            <a:pPr marL="154513" indent="-154513">
              <a:lnSpc>
                <a:spcPct val="80000"/>
              </a:lnSpc>
              <a:spcAft>
                <a:spcPts val="800"/>
              </a:spcAft>
              <a:buFont typeface="Arial" panose="020B0604020202020204" pitchFamily="34" charset="0"/>
              <a:buChar char="•"/>
            </a:pPr>
            <a:r>
              <a:rPr lang="en-US" sz="1400">
                <a:latin typeface="Arial" panose="020B0604020202020204" pitchFamily="34" charset="0"/>
                <a:cs typeface="Arial" panose="020B0604020202020204" pitchFamily="34" charset="0"/>
              </a:rPr>
              <a:t>COPD ED visits </a:t>
            </a:r>
            <a:endParaRPr lang="en-US" sz="1400">
              <a:solidFill>
                <a:schemeClr val="bg2">
                  <a:lumMod val="90000"/>
                </a:schemeClr>
              </a:solidFill>
              <a:latin typeface="Arial" panose="020B0604020202020204" pitchFamily="34" charset="0"/>
              <a:cs typeface="Arial" panose="020B0604020202020204" pitchFamily="34" charset="0"/>
            </a:endParaRPr>
          </a:p>
          <a:p>
            <a:pPr marL="154513" indent="-154513">
              <a:lnSpc>
                <a:spcPct val="80000"/>
              </a:lnSpc>
              <a:spcAft>
                <a:spcPts val="800"/>
              </a:spcAft>
              <a:buFont typeface="Arial" panose="020B0604020202020204" pitchFamily="34" charset="0"/>
              <a:buChar char="•"/>
            </a:pPr>
            <a:r>
              <a:rPr lang="en-US" sz="1400">
                <a:latin typeface="Arial" panose="020B0604020202020204" pitchFamily="34" charset="0"/>
                <a:cs typeface="Arial" panose="020B0604020202020204" pitchFamily="34" charset="0"/>
              </a:rPr>
              <a:t>Heart attack (MI) hospitalization</a:t>
            </a:r>
          </a:p>
          <a:p>
            <a:pPr marL="154513" indent="-154513">
              <a:lnSpc>
                <a:spcPct val="80000"/>
              </a:lnSpc>
              <a:spcAft>
                <a:spcPts val="800"/>
              </a:spcAft>
              <a:buFont typeface="Arial" panose="020B0604020202020204" pitchFamily="34" charset="0"/>
              <a:buChar char="•"/>
            </a:pPr>
            <a:r>
              <a:rPr lang="en-US" sz="1400">
                <a:latin typeface="Arial" panose="020B0604020202020204" pitchFamily="34" charset="0"/>
                <a:cs typeface="Arial" panose="020B0604020202020204" pitchFamily="34" charset="0"/>
              </a:rPr>
              <a:t>Premature Deaths</a:t>
            </a:r>
          </a:p>
          <a:p>
            <a:pPr marL="154513" indent="-154513">
              <a:lnSpc>
                <a:spcPct val="80000"/>
              </a:lnSpc>
              <a:spcAft>
                <a:spcPts val="800"/>
              </a:spcAft>
              <a:buFont typeface="Arial" panose="020B0604020202020204" pitchFamily="34" charset="0"/>
              <a:buChar char="•"/>
            </a:pPr>
            <a:r>
              <a:rPr lang="en-US" sz="1400">
                <a:latin typeface="Arial" panose="020B0604020202020204" pitchFamily="34" charset="0"/>
                <a:cs typeface="Arial" panose="020B0604020202020204" pitchFamily="34" charset="0"/>
              </a:rPr>
              <a:t>Low Birthweight</a:t>
            </a:r>
          </a:p>
          <a:p>
            <a:pPr marL="154513" indent="-154513">
              <a:lnSpc>
                <a:spcPct val="80000"/>
              </a:lnSpc>
              <a:spcAft>
                <a:spcPts val="800"/>
              </a:spcAft>
              <a:buFont typeface="Arial" panose="020B0604020202020204" pitchFamily="34" charset="0"/>
              <a:buChar char="•"/>
            </a:pPr>
            <a:r>
              <a:rPr lang="en-US" sz="1400">
                <a:latin typeface="Arial" panose="020B0604020202020204" pitchFamily="34" charset="0"/>
                <a:cs typeface="Arial" panose="020B0604020202020204" pitchFamily="34" charset="0"/>
              </a:rPr>
              <a:t>Pct without Health Insurance </a:t>
            </a:r>
            <a:endParaRPr lang="en-US" sz="1400">
              <a:solidFill>
                <a:schemeClr val="bg2">
                  <a:lumMod val="90000"/>
                </a:schemeClr>
              </a:solidFill>
              <a:latin typeface="Arial" panose="020B0604020202020204" pitchFamily="34" charset="0"/>
              <a:cs typeface="Arial" panose="020B0604020202020204" pitchFamily="34" charset="0"/>
            </a:endParaRPr>
          </a:p>
          <a:p>
            <a:pPr marL="154513" indent="-154513">
              <a:lnSpc>
                <a:spcPct val="80000"/>
              </a:lnSpc>
              <a:spcAft>
                <a:spcPts val="800"/>
              </a:spcAft>
              <a:buFont typeface="Arial" panose="020B0604020202020204" pitchFamily="34" charset="0"/>
              <a:buChar char="•"/>
            </a:pPr>
            <a:r>
              <a:rPr lang="en-US" sz="1400">
                <a:latin typeface="Arial" panose="020B0604020202020204" pitchFamily="34" charset="0"/>
                <a:cs typeface="Arial" panose="020B0604020202020204" pitchFamily="34" charset="0"/>
              </a:rPr>
              <a:t>Pct with Disabilities</a:t>
            </a:r>
            <a:r>
              <a:rPr lang="en-US" sz="1400">
                <a:solidFill>
                  <a:schemeClr val="bg2">
                    <a:lumMod val="90000"/>
                  </a:schemeClr>
                </a:solidFill>
                <a:latin typeface="Arial" panose="020B0604020202020204" pitchFamily="34" charset="0"/>
                <a:cs typeface="Arial" panose="020B0604020202020204" pitchFamily="34" charset="0"/>
              </a:rPr>
              <a:t> </a:t>
            </a:r>
          </a:p>
          <a:p>
            <a:pPr marL="154513" indent="-154513">
              <a:lnSpc>
                <a:spcPct val="80000"/>
              </a:lnSpc>
              <a:spcAft>
                <a:spcPts val="800"/>
              </a:spcAft>
              <a:buFont typeface="Arial" panose="020B0604020202020204" pitchFamily="34" charset="0"/>
              <a:buChar char="•"/>
            </a:pPr>
            <a:r>
              <a:rPr lang="en-US" sz="1400">
                <a:latin typeface="Arial" panose="020B0604020202020204" pitchFamily="34" charset="0"/>
                <a:cs typeface="Arial" panose="020B0604020202020204" pitchFamily="34" charset="0"/>
              </a:rPr>
              <a:t>Pct Adults age 65+ </a:t>
            </a:r>
            <a:endParaRPr lang="en-US" sz="1400">
              <a:solidFill>
                <a:schemeClr val="bg2">
                  <a:lumMod val="90000"/>
                </a:schemeClr>
              </a:solidFill>
              <a:latin typeface="Arial" panose="020B0604020202020204" pitchFamily="34" charset="0"/>
              <a:cs typeface="Arial" panose="020B0604020202020204" pitchFamily="34" charset="0"/>
            </a:endParaRPr>
          </a:p>
          <a:p>
            <a:pPr marL="154513" indent="-154513">
              <a:lnSpc>
                <a:spcPct val="80000"/>
              </a:lnSpc>
              <a:spcAft>
                <a:spcPts val="800"/>
              </a:spcAft>
              <a:buFont typeface="Arial" panose="020B0604020202020204" pitchFamily="34" charset="0"/>
              <a:buChar char="•"/>
            </a:pPr>
            <a:endParaRPr lang="en-US" sz="140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328D8AE2-2AE5-4D63-B800-7ED92D306732}"/>
              </a:ext>
            </a:extLst>
          </p:cNvPr>
          <p:cNvSpPr txBox="1"/>
          <p:nvPr/>
        </p:nvSpPr>
        <p:spPr>
          <a:xfrm>
            <a:off x="351489" y="2851945"/>
            <a:ext cx="2650359" cy="2402709"/>
          </a:xfrm>
          <a:prstGeom prst="rect">
            <a:avLst/>
          </a:prstGeom>
          <a:noFill/>
        </p:spPr>
        <p:txBody>
          <a:bodyPr wrap="square" lIns="121920" tIns="60960" rIns="121920" bIns="60960" rtlCol="0" anchor="t">
            <a:spAutoFit/>
          </a:bodyPr>
          <a:lstStyle>
            <a:defPPr>
              <a:defRPr lang="en-US"/>
            </a:defPPr>
            <a:lvl1pPr marL="115888" indent="-115888">
              <a:lnSpc>
                <a:spcPct val="80000"/>
              </a:lnSpc>
              <a:spcAft>
                <a:spcPts val="200"/>
              </a:spcAft>
              <a:buFont typeface="Arial" panose="020B0604020202020204" pitchFamily="34" charset="0"/>
              <a:buChar char="•"/>
              <a:defRPr sz="1050">
                <a:solidFill>
                  <a:schemeClr val="bg1">
                    <a:lumMod val="50000"/>
                  </a:schemeClr>
                </a:solidFill>
                <a:latin typeface="Arial" panose="020B0604020202020204" pitchFamily="34" charset="0"/>
                <a:cs typeface="Arial" panose="020B0604020202020204" pitchFamily="34" charset="0"/>
              </a:defRPr>
            </a:lvl1pPr>
          </a:lstStyle>
          <a:p>
            <a:pPr marL="154089" indent="-154089">
              <a:lnSpc>
                <a:spcPct val="85000"/>
              </a:lnSpc>
              <a:spcAft>
                <a:spcPts val="800"/>
              </a:spcAft>
            </a:pPr>
            <a:r>
              <a:rPr lang="en-US" sz="1400" dirty="0">
                <a:solidFill>
                  <a:schemeClr val="tx1"/>
                </a:solidFill>
                <a:latin typeface="Arial"/>
                <a:cs typeface="Arial"/>
              </a:rPr>
              <a:t>Pct &lt;80% Area Median Income</a:t>
            </a:r>
          </a:p>
          <a:p>
            <a:pPr marL="154089" indent="-154089">
              <a:lnSpc>
                <a:spcPct val="85000"/>
              </a:lnSpc>
              <a:spcAft>
                <a:spcPts val="800"/>
              </a:spcAft>
            </a:pPr>
            <a:r>
              <a:rPr lang="en-US" sz="1400" dirty="0">
                <a:solidFill>
                  <a:schemeClr val="tx1"/>
                </a:solidFill>
                <a:latin typeface="Arial"/>
                <a:cs typeface="Arial"/>
              </a:rPr>
              <a:t>Pct &lt;100% of Federal Poverty Line</a:t>
            </a:r>
          </a:p>
          <a:p>
            <a:pPr marL="154089" indent="-154089">
              <a:spcAft>
                <a:spcPts val="800"/>
              </a:spcAft>
            </a:pPr>
            <a:r>
              <a:rPr lang="en-US" sz="1400" dirty="0">
                <a:solidFill>
                  <a:schemeClr val="tx1"/>
                </a:solidFill>
                <a:latin typeface="Arial"/>
                <a:cs typeface="Arial"/>
              </a:rPr>
              <a:t>Pct without Bachelor’s Degree </a:t>
            </a:r>
            <a:endParaRPr lang="en-US" sz="1400" dirty="0">
              <a:solidFill>
                <a:srgbClr val="D0CECE"/>
              </a:solidFill>
            </a:endParaRPr>
          </a:p>
          <a:p>
            <a:pPr>
              <a:spcAft>
                <a:spcPts val="800"/>
              </a:spcAft>
            </a:pPr>
            <a:r>
              <a:rPr lang="en-US" sz="1400" dirty="0">
                <a:solidFill>
                  <a:schemeClr val="tx1"/>
                </a:solidFill>
                <a:latin typeface="Arial"/>
                <a:cs typeface="Arial"/>
              </a:rPr>
              <a:t>Unemployment rate </a:t>
            </a:r>
            <a:endParaRPr lang="en-US" sz="1400" dirty="0">
              <a:solidFill>
                <a:schemeClr val="bg2">
                  <a:lumMod val="90000"/>
                </a:schemeClr>
              </a:solidFill>
            </a:endParaRPr>
          </a:p>
          <a:p>
            <a:pPr marL="154089" indent="-154089">
              <a:spcAft>
                <a:spcPts val="800"/>
              </a:spcAft>
            </a:pPr>
            <a:r>
              <a:rPr lang="en-US" sz="1400" dirty="0">
                <a:solidFill>
                  <a:schemeClr val="tx1"/>
                </a:solidFill>
                <a:latin typeface="Arial"/>
                <a:cs typeface="Arial"/>
              </a:rPr>
              <a:t>Pct Single-parent households</a:t>
            </a:r>
          </a:p>
          <a:p>
            <a:pPr marL="0" indent="0">
              <a:spcAft>
                <a:spcPts val="800"/>
              </a:spcAft>
              <a:buNone/>
            </a:pPr>
            <a:endParaRPr lang="en-US" sz="1400" dirty="0">
              <a:solidFill>
                <a:schemeClr val="bg2">
                  <a:lumMod val="90000"/>
                </a:schemeClr>
              </a:solidFill>
            </a:endParaRPr>
          </a:p>
        </p:txBody>
      </p:sp>
      <p:sp>
        <p:nvSpPr>
          <p:cNvPr id="22" name="TextBox 21">
            <a:extLst>
              <a:ext uri="{FF2B5EF4-FFF2-40B4-BE49-F238E27FC236}">
                <a16:creationId xmlns:a16="http://schemas.microsoft.com/office/drawing/2014/main" id="{E4125CDA-1BBB-48FC-830D-69A0CDDB59D4}"/>
              </a:ext>
            </a:extLst>
          </p:cNvPr>
          <p:cNvSpPr txBox="1"/>
          <p:nvPr/>
        </p:nvSpPr>
        <p:spPr>
          <a:xfrm>
            <a:off x="8648053" y="2851944"/>
            <a:ext cx="3011825" cy="3675365"/>
          </a:xfrm>
          <a:prstGeom prst="rect">
            <a:avLst/>
          </a:prstGeom>
          <a:noFill/>
        </p:spPr>
        <p:txBody>
          <a:bodyPr wrap="square" lIns="121920" tIns="60960" rIns="121920" bIns="60960" rtlCol="0" anchor="t">
            <a:spAutoFit/>
          </a:bodyPr>
          <a:lstStyle>
            <a:defPPr>
              <a:defRPr lang="en-US"/>
            </a:defPPr>
            <a:lvl1pPr marL="115888" indent="-115888">
              <a:lnSpc>
                <a:spcPct val="80000"/>
              </a:lnSpc>
              <a:spcAft>
                <a:spcPts val="200"/>
              </a:spcAft>
              <a:buFont typeface="Arial" panose="020B0604020202020204" pitchFamily="34" charset="0"/>
              <a:buChar char="•"/>
              <a:defRPr sz="1050">
                <a:solidFill>
                  <a:schemeClr val="bg1">
                    <a:lumMod val="50000"/>
                  </a:schemeClr>
                </a:solidFill>
                <a:latin typeface="Arial" panose="020B0604020202020204" pitchFamily="34" charset="0"/>
                <a:cs typeface="Arial" panose="020B0604020202020204" pitchFamily="34" charset="0"/>
              </a:defRPr>
            </a:lvl1pPr>
          </a:lstStyle>
          <a:p>
            <a:pPr marL="154089" indent="-154089">
              <a:lnSpc>
                <a:spcPct val="85000"/>
              </a:lnSpc>
              <a:spcAft>
                <a:spcPts val="800"/>
              </a:spcAft>
            </a:pPr>
            <a:r>
              <a:rPr lang="en-US" sz="1400">
                <a:solidFill>
                  <a:schemeClr val="tx1"/>
                </a:solidFill>
                <a:latin typeface="Arial"/>
                <a:cs typeface="Arial"/>
              </a:rPr>
              <a:t>Pct Renter-Occupied Homes </a:t>
            </a:r>
            <a:endParaRPr lang="en-US" sz="1400">
              <a:solidFill>
                <a:schemeClr val="bg2">
                  <a:lumMod val="90000"/>
                </a:schemeClr>
              </a:solidFill>
            </a:endParaRPr>
          </a:p>
          <a:p>
            <a:pPr marL="154089" indent="-154089">
              <a:spcAft>
                <a:spcPts val="800"/>
              </a:spcAft>
            </a:pPr>
            <a:r>
              <a:rPr lang="en-US" sz="1400">
                <a:solidFill>
                  <a:schemeClr val="tx1"/>
                </a:solidFill>
                <a:latin typeface="Arial"/>
                <a:cs typeface="Arial"/>
              </a:rPr>
              <a:t>Housing cost burden (rental costs) </a:t>
            </a:r>
            <a:endParaRPr lang="en-US" sz="1400">
              <a:solidFill>
                <a:schemeClr val="bg2">
                  <a:lumMod val="90000"/>
                </a:schemeClr>
              </a:solidFill>
            </a:endParaRPr>
          </a:p>
          <a:p>
            <a:pPr marL="154089" indent="-154089">
              <a:spcAft>
                <a:spcPts val="800"/>
              </a:spcAft>
            </a:pPr>
            <a:r>
              <a:rPr lang="en-US" sz="1400">
                <a:solidFill>
                  <a:schemeClr val="tx1"/>
                </a:solidFill>
                <a:latin typeface="Arial"/>
                <a:cs typeface="Arial"/>
              </a:rPr>
              <a:t>Energy Poverty / Cost Burden </a:t>
            </a:r>
          </a:p>
          <a:p>
            <a:pPr marL="154089" indent="-154089">
              <a:spcAft>
                <a:spcPts val="800"/>
              </a:spcAft>
            </a:pPr>
            <a:r>
              <a:rPr lang="en-US" sz="1400">
                <a:solidFill>
                  <a:schemeClr val="tx1"/>
                </a:solidFill>
                <a:latin typeface="Arial"/>
                <a:cs typeface="Arial"/>
              </a:rPr>
              <a:t>Manufactured homes</a:t>
            </a:r>
            <a:endParaRPr lang="en-US" sz="1400">
              <a:solidFill>
                <a:schemeClr val="bg2">
                  <a:lumMod val="90000"/>
                </a:schemeClr>
              </a:solidFill>
            </a:endParaRPr>
          </a:p>
          <a:p>
            <a:pPr marL="154089" indent="-154089">
              <a:spcAft>
                <a:spcPts val="800"/>
              </a:spcAft>
            </a:pPr>
            <a:r>
              <a:rPr lang="en-US" sz="1400">
                <a:solidFill>
                  <a:schemeClr val="tx1"/>
                </a:solidFill>
                <a:latin typeface="Arial"/>
                <a:cs typeface="Arial"/>
              </a:rPr>
              <a:t>Homes built before 1960 </a:t>
            </a:r>
            <a:endParaRPr lang="en-US" sz="1400">
              <a:solidFill>
                <a:schemeClr val="bg2">
                  <a:lumMod val="90000"/>
                </a:schemeClr>
              </a:solidFill>
            </a:endParaRPr>
          </a:p>
          <a:p>
            <a:pPr marL="154089" indent="-154089">
              <a:spcAft>
                <a:spcPts val="800"/>
              </a:spcAft>
            </a:pPr>
            <a:r>
              <a:rPr lang="en-US" sz="1400">
                <a:solidFill>
                  <a:schemeClr val="tx1"/>
                </a:solidFill>
                <a:latin typeface="Arial"/>
                <a:cs typeface="Arial"/>
              </a:rPr>
              <a:t>Pct without Internet (home or cellular) </a:t>
            </a:r>
            <a:endParaRPr lang="en-US" sz="1400">
              <a:solidFill>
                <a:schemeClr val="bg2">
                  <a:lumMod val="90000"/>
                </a:schemeClr>
              </a:solidFill>
            </a:endParaRPr>
          </a:p>
          <a:p>
            <a:pPr marL="154089" indent="-154089">
              <a:spcAft>
                <a:spcPts val="800"/>
              </a:spcAft>
            </a:pPr>
            <a:endParaRPr lang="en-US" sz="1400">
              <a:solidFill>
                <a:schemeClr val="tx1"/>
              </a:solidFill>
            </a:endParaRPr>
          </a:p>
          <a:p>
            <a:pPr marL="154089" indent="-154089">
              <a:spcAft>
                <a:spcPts val="800"/>
              </a:spcAft>
            </a:pPr>
            <a:endParaRPr lang="en-US" sz="1400">
              <a:solidFill>
                <a:schemeClr val="tx1"/>
              </a:solidFill>
            </a:endParaRPr>
          </a:p>
          <a:p>
            <a:pPr marL="0" indent="0">
              <a:spcAft>
                <a:spcPts val="800"/>
              </a:spcAft>
              <a:buNone/>
            </a:pPr>
            <a:endParaRPr lang="en-US" sz="1400">
              <a:solidFill>
                <a:schemeClr val="tx1"/>
              </a:solidFill>
            </a:endParaRPr>
          </a:p>
          <a:p>
            <a:pPr marL="154089" indent="-154089">
              <a:spcAft>
                <a:spcPts val="800"/>
              </a:spcAft>
            </a:pPr>
            <a:endParaRPr lang="en-US" sz="1400">
              <a:solidFill>
                <a:schemeClr val="tx1"/>
              </a:solidFill>
            </a:endParaRPr>
          </a:p>
          <a:p>
            <a:pPr marL="154089" indent="-154089">
              <a:spcAft>
                <a:spcPts val="800"/>
              </a:spcAft>
            </a:pPr>
            <a:endParaRPr lang="en-US" sz="1400">
              <a:solidFill>
                <a:schemeClr val="tx1"/>
              </a:solidFill>
            </a:endParaRPr>
          </a:p>
          <a:p>
            <a:pPr marL="154089" indent="-154089">
              <a:spcAft>
                <a:spcPts val="800"/>
              </a:spcAft>
            </a:pPr>
            <a:endParaRPr lang="en-US" sz="1400">
              <a:solidFill>
                <a:schemeClr val="tx1"/>
              </a:solidFill>
            </a:endParaRPr>
          </a:p>
        </p:txBody>
      </p:sp>
      <p:sp>
        <p:nvSpPr>
          <p:cNvPr id="13" name="Rectangle 12">
            <a:extLst>
              <a:ext uri="{FF2B5EF4-FFF2-40B4-BE49-F238E27FC236}">
                <a16:creationId xmlns:a16="http://schemas.microsoft.com/office/drawing/2014/main" id="{D3BDD9D6-F565-498A-93D0-5CD898A726CD}"/>
              </a:ext>
            </a:extLst>
          </p:cNvPr>
          <p:cNvSpPr/>
          <p:nvPr/>
        </p:nvSpPr>
        <p:spPr>
          <a:xfrm>
            <a:off x="3102098" y="2214039"/>
            <a:ext cx="2549372" cy="53735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a:latin typeface="Arial" panose="020B0604020202020204" pitchFamily="34" charset="0"/>
                <a:cs typeface="Arial" panose="020B0604020202020204" pitchFamily="34" charset="0"/>
              </a:rPr>
              <a:t>Race, Ethnicity &amp; Language</a:t>
            </a:r>
          </a:p>
        </p:txBody>
      </p:sp>
      <p:sp>
        <p:nvSpPr>
          <p:cNvPr id="14" name="TextBox 13">
            <a:extLst>
              <a:ext uri="{FF2B5EF4-FFF2-40B4-BE49-F238E27FC236}">
                <a16:creationId xmlns:a16="http://schemas.microsoft.com/office/drawing/2014/main" id="{4F9B584F-1C03-4C3C-B6E5-2EA38CF93325}"/>
              </a:ext>
            </a:extLst>
          </p:cNvPr>
          <p:cNvSpPr txBox="1"/>
          <p:nvPr/>
        </p:nvSpPr>
        <p:spPr>
          <a:xfrm>
            <a:off x="3024636" y="2851945"/>
            <a:ext cx="2708225" cy="2289858"/>
          </a:xfrm>
          <a:prstGeom prst="rect">
            <a:avLst/>
          </a:prstGeom>
          <a:noFill/>
        </p:spPr>
        <p:txBody>
          <a:bodyPr wrap="square" lIns="121920" tIns="60960" rIns="121920" bIns="60960" rtlCol="0" anchor="t">
            <a:spAutoFit/>
          </a:bodyPr>
          <a:lstStyle>
            <a:defPPr>
              <a:defRPr lang="en-US"/>
            </a:defPPr>
            <a:lvl1pPr marL="115888" indent="-115888">
              <a:lnSpc>
                <a:spcPct val="80000"/>
              </a:lnSpc>
              <a:spcAft>
                <a:spcPts val="200"/>
              </a:spcAft>
              <a:buFont typeface="Arial" panose="020B0604020202020204" pitchFamily="34" charset="0"/>
              <a:buChar char="•"/>
              <a:defRPr sz="1050">
                <a:solidFill>
                  <a:schemeClr val="bg1">
                    <a:lumMod val="50000"/>
                  </a:schemeClr>
                </a:solidFill>
                <a:latin typeface="Arial" panose="020B0604020202020204" pitchFamily="34" charset="0"/>
                <a:cs typeface="Arial" panose="020B0604020202020204" pitchFamily="34" charset="0"/>
              </a:defRPr>
            </a:lvl1pPr>
          </a:lstStyle>
          <a:p>
            <a:pPr marL="154089" indent="-154089">
              <a:spcAft>
                <a:spcPts val="800"/>
              </a:spcAft>
            </a:pPr>
            <a:r>
              <a:rPr lang="en-US" sz="1400">
                <a:solidFill>
                  <a:schemeClr val="tx1"/>
                </a:solidFill>
                <a:latin typeface="Arial"/>
                <a:cs typeface="Arial"/>
              </a:rPr>
              <a:t>Pct Latino/a or Hispanic</a:t>
            </a:r>
          </a:p>
          <a:p>
            <a:pPr marL="154089" indent="-154089">
              <a:spcAft>
                <a:spcPts val="800"/>
              </a:spcAft>
            </a:pPr>
            <a:r>
              <a:rPr lang="en-US" sz="1400">
                <a:solidFill>
                  <a:schemeClr val="tx1"/>
                </a:solidFill>
                <a:latin typeface="Arial"/>
                <a:cs typeface="Arial"/>
              </a:rPr>
              <a:t>Pct Black or African American</a:t>
            </a:r>
          </a:p>
          <a:p>
            <a:pPr marL="154089" indent="-154089">
              <a:spcAft>
                <a:spcPts val="800"/>
              </a:spcAft>
            </a:pPr>
            <a:r>
              <a:rPr lang="en-US" sz="1400">
                <a:solidFill>
                  <a:schemeClr val="tx1"/>
                </a:solidFill>
                <a:latin typeface="Arial"/>
                <a:cs typeface="Arial"/>
              </a:rPr>
              <a:t>Pct Asian</a:t>
            </a:r>
          </a:p>
          <a:p>
            <a:pPr marL="154089" indent="-154089">
              <a:spcAft>
                <a:spcPts val="800"/>
              </a:spcAft>
            </a:pPr>
            <a:r>
              <a:rPr lang="en-US" sz="1400">
                <a:solidFill>
                  <a:schemeClr val="tx1"/>
                </a:solidFill>
                <a:latin typeface="Arial"/>
                <a:cs typeface="Arial"/>
              </a:rPr>
              <a:t>Pct Native American or Indigenous</a:t>
            </a:r>
          </a:p>
          <a:p>
            <a:pPr marL="154089" indent="-154089">
              <a:spcAft>
                <a:spcPts val="800"/>
              </a:spcAft>
            </a:pPr>
            <a:r>
              <a:rPr lang="en-US" sz="1400">
                <a:solidFill>
                  <a:schemeClr val="tx1"/>
                </a:solidFill>
                <a:latin typeface="Arial"/>
                <a:cs typeface="Arial"/>
              </a:rPr>
              <a:t>Limited English Proficiency </a:t>
            </a:r>
          </a:p>
          <a:p>
            <a:pPr marL="154089" indent="-154089">
              <a:spcAft>
                <a:spcPts val="800"/>
              </a:spcAft>
            </a:pPr>
            <a:r>
              <a:rPr lang="en-US" sz="1400">
                <a:solidFill>
                  <a:schemeClr val="tx1"/>
                </a:solidFill>
                <a:latin typeface="Arial"/>
                <a:cs typeface="Arial"/>
              </a:rPr>
              <a:t>Historical redlining score</a:t>
            </a:r>
          </a:p>
          <a:p>
            <a:pPr marL="154089" indent="-154089">
              <a:spcAft>
                <a:spcPts val="800"/>
              </a:spcAft>
            </a:pPr>
            <a:endParaRPr lang="en-US" sz="1400">
              <a:solidFill>
                <a:schemeClr val="bg2">
                  <a:lumMod val="90000"/>
                </a:schemeClr>
              </a:solidFill>
            </a:endParaRPr>
          </a:p>
        </p:txBody>
      </p:sp>
      <p:sp>
        <p:nvSpPr>
          <p:cNvPr id="15" name="TextBox 14">
            <a:extLst>
              <a:ext uri="{FF2B5EF4-FFF2-40B4-BE49-F238E27FC236}">
                <a16:creationId xmlns:a16="http://schemas.microsoft.com/office/drawing/2014/main" id="{47143A18-2343-4A55-AA54-F15FE7B8683C}"/>
              </a:ext>
            </a:extLst>
          </p:cNvPr>
          <p:cNvSpPr txBox="1"/>
          <p:nvPr/>
        </p:nvSpPr>
        <p:spPr>
          <a:xfrm>
            <a:off x="388062" y="5706418"/>
            <a:ext cx="2554231" cy="492443"/>
          </a:xfrm>
          <a:prstGeom prst="rect">
            <a:avLst/>
          </a:prstGeom>
          <a:solidFill>
            <a:srgbClr val="FFC000"/>
          </a:solid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pPr algn="ctr"/>
            <a:r>
              <a:rPr lang="en-US" sz="1200">
                <a:latin typeface="Arial" panose="020B0604020202020204" pitchFamily="34" charset="0"/>
                <a:cs typeface="Arial" panose="020B0604020202020204" pitchFamily="34" charset="0"/>
              </a:rPr>
              <a:t>Within this factor, both income metrics have 2x weight</a:t>
            </a:r>
            <a:endParaRPr lang="en-US" sz="1467">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028D252C-6CDE-4B8E-80BD-2D3DF3426547}"/>
              </a:ext>
            </a:extLst>
          </p:cNvPr>
          <p:cNvSpPr txBox="1"/>
          <p:nvPr/>
        </p:nvSpPr>
        <p:spPr>
          <a:xfrm>
            <a:off x="3129983" y="5706418"/>
            <a:ext cx="2554231" cy="492443"/>
          </a:xfrm>
          <a:prstGeom prst="rect">
            <a:avLst/>
          </a:prstGeom>
          <a:solidFill>
            <a:srgbClr val="FFC000"/>
          </a:solid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pPr algn="ctr"/>
            <a:r>
              <a:rPr lang="en-US" sz="1200">
                <a:latin typeface="Arial" panose="020B0604020202020204" pitchFamily="34" charset="0"/>
                <a:cs typeface="Arial" panose="020B0604020202020204" pitchFamily="34" charset="0"/>
              </a:rPr>
              <a:t>Within this factor, Pct Latino/a and Pct Black have 2x weight</a:t>
            </a:r>
            <a:endParaRPr lang="en-US" sz="1467">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41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D3933-C3C8-4E19-AE78-3B813E50D03F}"/>
              </a:ext>
            </a:extLst>
          </p:cNvPr>
          <p:cNvSpPr>
            <a:spLocks noGrp="1"/>
          </p:cNvSpPr>
          <p:nvPr>
            <p:ph type="title"/>
          </p:nvPr>
        </p:nvSpPr>
        <p:spPr/>
        <p:txBody>
          <a:bodyPr/>
          <a:lstStyle/>
          <a:p>
            <a:r>
              <a:rPr lang="en-US" dirty="0"/>
              <a:t>Regional Breakdown </a:t>
            </a:r>
          </a:p>
        </p:txBody>
      </p:sp>
      <p:graphicFrame>
        <p:nvGraphicFramePr>
          <p:cNvPr id="9" name="Table 5">
            <a:extLst>
              <a:ext uri="{FF2B5EF4-FFF2-40B4-BE49-F238E27FC236}">
                <a16:creationId xmlns:a16="http://schemas.microsoft.com/office/drawing/2014/main" id="{91FB81F7-210E-4C37-A274-305E5A60EB99}"/>
              </a:ext>
            </a:extLst>
          </p:cNvPr>
          <p:cNvGraphicFramePr>
            <a:graphicFrameLocks noGrp="1"/>
          </p:cNvGraphicFramePr>
          <p:nvPr>
            <p:ph sz="quarter" idx="4"/>
          </p:nvPr>
        </p:nvGraphicFramePr>
        <p:xfrm>
          <a:off x="330200" y="1860087"/>
          <a:ext cx="5997266" cy="4349575"/>
        </p:xfrm>
        <a:graphic>
          <a:graphicData uri="http://schemas.openxmlformats.org/drawingml/2006/table">
            <a:tbl>
              <a:tblPr firstRow="1" lastRow="1" bandRow="1">
                <a:tableStyleId>{C083E6E3-FA7D-4D7B-A595-EF9225AFEA82}</a:tableStyleId>
              </a:tblPr>
              <a:tblGrid>
                <a:gridCol w="2998633">
                  <a:extLst>
                    <a:ext uri="{9D8B030D-6E8A-4147-A177-3AD203B41FA5}">
                      <a16:colId xmlns:a16="http://schemas.microsoft.com/office/drawing/2014/main" val="84277165"/>
                    </a:ext>
                  </a:extLst>
                </a:gridCol>
                <a:gridCol w="2998633">
                  <a:extLst>
                    <a:ext uri="{9D8B030D-6E8A-4147-A177-3AD203B41FA5}">
                      <a16:colId xmlns:a16="http://schemas.microsoft.com/office/drawing/2014/main" val="2168837885"/>
                    </a:ext>
                  </a:extLst>
                </a:gridCol>
              </a:tblGrid>
              <a:tr h="853440">
                <a:tc>
                  <a:txBody>
                    <a:bodyPr/>
                    <a:lstStyle/>
                    <a:p>
                      <a:pPr algn="ctr"/>
                      <a:r>
                        <a:rPr lang="en-US" sz="1900">
                          <a:latin typeface="Arial"/>
                          <a:cs typeface="Arial"/>
                        </a:rPr>
                        <a:t>Region</a:t>
                      </a:r>
                    </a:p>
                  </a:txBody>
                  <a:tcPr marL="162560" marR="162560" marT="0" marB="0">
                    <a:lnT w="12700" cap="flat" cmpd="sng" algn="ctr">
                      <a:noFill/>
                      <a:prstDash val="solid"/>
                      <a:round/>
                      <a:headEnd type="none" w="med" len="med"/>
                      <a:tailEnd type="none" w="med" len="med"/>
                    </a:lnT>
                  </a:tcPr>
                </a:tc>
                <a:tc>
                  <a:txBody>
                    <a:bodyPr/>
                    <a:lstStyle/>
                    <a:p>
                      <a:pPr algn="ctr"/>
                      <a:r>
                        <a:rPr lang="en-US" sz="1900">
                          <a:latin typeface="Arial"/>
                          <a:cs typeface="Arial"/>
                        </a:rPr>
                        <a:t>Percentage of tracts within regions identified as DACs</a:t>
                      </a:r>
                    </a:p>
                  </a:txBody>
                  <a:tcPr marL="162560" marR="162560" marT="0" marB="0">
                    <a:lnT w="12700" cap="flat" cmpd="sng" algn="ctr">
                      <a:noFill/>
                      <a:prstDash val="solid"/>
                      <a:round/>
                      <a:headEnd type="none" w="med" len="med"/>
                      <a:tailEnd type="none" w="med" len="med"/>
                    </a:lnT>
                  </a:tcPr>
                </a:tc>
                <a:extLst>
                  <a:ext uri="{0D108BD9-81ED-4DB2-BD59-A6C34878D82A}">
                    <a16:rowId xmlns:a16="http://schemas.microsoft.com/office/drawing/2014/main" val="2160195341"/>
                  </a:ext>
                </a:extLst>
              </a:tr>
              <a:tr h="316445">
                <a:tc>
                  <a:txBody>
                    <a:bodyPr/>
                    <a:lstStyle/>
                    <a:p>
                      <a:pPr algn="ctr"/>
                      <a:r>
                        <a:rPr lang="en-US" sz="1700">
                          <a:latin typeface="Arial"/>
                          <a:cs typeface="Arial"/>
                        </a:rPr>
                        <a:t>New York City</a:t>
                      </a:r>
                    </a:p>
                  </a:txBody>
                  <a:tcPr marL="162560" marR="162560" marT="0" marB="0"/>
                </a:tc>
                <a:tc>
                  <a:txBody>
                    <a:bodyPr/>
                    <a:lstStyle/>
                    <a:p>
                      <a:pPr algn="ctr"/>
                      <a:r>
                        <a:rPr lang="en-US" sz="1700">
                          <a:latin typeface="Arial"/>
                          <a:cs typeface="Arial"/>
                        </a:rPr>
                        <a:t>44%</a:t>
                      </a:r>
                    </a:p>
                  </a:txBody>
                  <a:tcPr marL="162560" marR="162560" marT="0" marB="0"/>
                </a:tc>
                <a:extLst>
                  <a:ext uri="{0D108BD9-81ED-4DB2-BD59-A6C34878D82A}">
                    <a16:rowId xmlns:a16="http://schemas.microsoft.com/office/drawing/2014/main" val="1824175474"/>
                  </a:ext>
                </a:extLst>
              </a:tr>
              <a:tr h="316445">
                <a:tc>
                  <a:txBody>
                    <a:bodyPr/>
                    <a:lstStyle/>
                    <a:p>
                      <a:pPr algn="ctr"/>
                      <a:r>
                        <a:rPr lang="en-US" sz="1700">
                          <a:latin typeface="Arial"/>
                          <a:cs typeface="Arial"/>
                        </a:rPr>
                        <a:t>Long Island</a:t>
                      </a:r>
                    </a:p>
                  </a:txBody>
                  <a:tcPr marL="162560" marR="162560" marT="0" marB="0"/>
                </a:tc>
                <a:tc>
                  <a:txBody>
                    <a:bodyPr/>
                    <a:lstStyle/>
                    <a:p>
                      <a:pPr algn="ctr"/>
                      <a:r>
                        <a:rPr lang="en-US" sz="1700">
                          <a:latin typeface="Arial"/>
                          <a:cs typeface="Arial"/>
                        </a:rPr>
                        <a:t>14%</a:t>
                      </a:r>
                    </a:p>
                  </a:txBody>
                  <a:tcPr marL="162560" marR="162560" marT="0" marB="0"/>
                </a:tc>
                <a:extLst>
                  <a:ext uri="{0D108BD9-81ED-4DB2-BD59-A6C34878D82A}">
                    <a16:rowId xmlns:a16="http://schemas.microsoft.com/office/drawing/2014/main" val="1258143901"/>
                  </a:ext>
                </a:extLst>
              </a:tr>
              <a:tr h="316445">
                <a:tc>
                  <a:txBody>
                    <a:bodyPr/>
                    <a:lstStyle/>
                    <a:p>
                      <a:pPr algn="ctr"/>
                      <a:r>
                        <a:rPr lang="en-US" sz="1700">
                          <a:latin typeface="Arial"/>
                          <a:cs typeface="Arial"/>
                        </a:rPr>
                        <a:t>Mid-Hudson</a:t>
                      </a:r>
                    </a:p>
                  </a:txBody>
                  <a:tcPr marL="162560" marR="162560" marT="0" marB="0"/>
                </a:tc>
                <a:tc>
                  <a:txBody>
                    <a:bodyPr/>
                    <a:lstStyle/>
                    <a:p>
                      <a:pPr algn="ctr"/>
                      <a:r>
                        <a:rPr lang="en-US" sz="1700">
                          <a:latin typeface="Arial"/>
                          <a:cs typeface="Arial"/>
                        </a:rPr>
                        <a:t>42%</a:t>
                      </a:r>
                    </a:p>
                  </a:txBody>
                  <a:tcPr marL="162560" marR="162560" marT="0" marB="0"/>
                </a:tc>
                <a:extLst>
                  <a:ext uri="{0D108BD9-81ED-4DB2-BD59-A6C34878D82A}">
                    <a16:rowId xmlns:a16="http://schemas.microsoft.com/office/drawing/2014/main" val="1041979409"/>
                  </a:ext>
                </a:extLst>
              </a:tr>
              <a:tr h="316445">
                <a:tc>
                  <a:txBody>
                    <a:bodyPr/>
                    <a:lstStyle/>
                    <a:p>
                      <a:pPr algn="ctr"/>
                      <a:r>
                        <a:rPr lang="en-US" sz="1700">
                          <a:latin typeface="Arial"/>
                          <a:cs typeface="Arial"/>
                        </a:rPr>
                        <a:t>Western NY</a:t>
                      </a:r>
                    </a:p>
                  </a:txBody>
                  <a:tcPr marL="162560" marR="162560" marT="0" marB="0"/>
                </a:tc>
                <a:tc>
                  <a:txBody>
                    <a:bodyPr/>
                    <a:lstStyle/>
                    <a:p>
                      <a:pPr algn="ctr"/>
                      <a:r>
                        <a:rPr lang="en-US" sz="1700">
                          <a:latin typeface="Arial"/>
                          <a:cs typeface="Arial"/>
                        </a:rPr>
                        <a:t>34%</a:t>
                      </a:r>
                    </a:p>
                  </a:txBody>
                  <a:tcPr marL="162560" marR="162560" marT="0" marB="0"/>
                </a:tc>
                <a:extLst>
                  <a:ext uri="{0D108BD9-81ED-4DB2-BD59-A6C34878D82A}">
                    <a16:rowId xmlns:a16="http://schemas.microsoft.com/office/drawing/2014/main" val="1024650874"/>
                  </a:ext>
                </a:extLst>
              </a:tr>
              <a:tr h="316445">
                <a:tc>
                  <a:txBody>
                    <a:bodyPr/>
                    <a:lstStyle/>
                    <a:p>
                      <a:pPr algn="ctr"/>
                      <a:r>
                        <a:rPr lang="en-US" sz="1700">
                          <a:latin typeface="Arial"/>
                          <a:cs typeface="Arial"/>
                        </a:rPr>
                        <a:t>Finger Lakes</a:t>
                      </a:r>
                    </a:p>
                  </a:txBody>
                  <a:tcPr marL="162560" marR="162560" marT="0" marB="0"/>
                </a:tc>
                <a:tc>
                  <a:txBody>
                    <a:bodyPr/>
                    <a:lstStyle/>
                    <a:p>
                      <a:pPr algn="ctr"/>
                      <a:r>
                        <a:rPr lang="en-US" sz="1700">
                          <a:latin typeface="Arial"/>
                          <a:cs typeface="Arial"/>
                        </a:rPr>
                        <a:t>35%</a:t>
                      </a:r>
                    </a:p>
                  </a:txBody>
                  <a:tcPr marL="162560" marR="162560" marT="0" marB="0"/>
                </a:tc>
                <a:extLst>
                  <a:ext uri="{0D108BD9-81ED-4DB2-BD59-A6C34878D82A}">
                    <a16:rowId xmlns:a16="http://schemas.microsoft.com/office/drawing/2014/main" val="3720441008"/>
                  </a:ext>
                </a:extLst>
              </a:tr>
              <a:tr h="316445">
                <a:tc>
                  <a:txBody>
                    <a:bodyPr/>
                    <a:lstStyle/>
                    <a:p>
                      <a:pPr algn="ctr"/>
                      <a:r>
                        <a:rPr lang="en-US" sz="1700">
                          <a:latin typeface="Arial"/>
                          <a:cs typeface="Arial"/>
                        </a:rPr>
                        <a:t>Capital Region</a:t>
                      </a:r>
                    </a:p>
                  </a:txBody>
                  <a:tcPr marL="162560" marR="162560" marT="0" marB="0"/>
                </a:tc>
                <a:tc>
                  <a:txBody>
                    <a:bodyPr/>
                    <a:lstStyle/>
                    <a:p>
                      <a:pPr algn="ctr"/>
                      <a:r>
                        <a:rPr lang="en-US" sz="1700">
                          <a:latin typeface="Arial"/>
                          <a:cs typeface="Arial"/>
                        </a:rPr>
                        <a:t>21%</a:t>
                      </a:r>
                    </a:p>
                  </a:txBody>
                  <a:tcPr marL="162560" marR="162560" marT="0" marB="0"/>
                </a:tc>
                <a:extLst>
                  <a:ext uri="{0D108BD9-81ED-4DB2-BD59-A6C34878D82A}">
                    <a16:rowId xmlns:a16="http://schemas.microsoft.com/office/drawing/2014/main" val="4084887549"/>
                  </a:ext>
                </a:extLst>
              </a:tr>
              <a:tr h="316445">
                <a:tc>
                  <a:txBody>
                    <a:bodyPr/>
                    <a:lstStyle/>
                    <a:p>
                      <a:pPr algn="ctr"/>
                      <a:r>
                        <a:rPr lang="en-US" sz="1700">
                          <a:latin typeface="Arial"/>
                          <a:cs typeface="Arial"/>
                        </a:rPr>
                        <a:t>Central NY</a:t>
                      </a:r>
                    </a:p>
                  </a:txBody>
                  <a:tcPr marL="162560" marR="162560" marT="0" marB="0"/>
                </a:tc>
                <a:tc>
                  <a:txBody>
                    <a:bodyPr/>
                    <a:lstStyle/>
                    <a:p>
                      <a:pPr algn="ctr"/>
                      <a:r>
                        <a:rPr lang="en-US" sz="1700">
                          <a:latin typeface="Arial"/>
                          <a:cs typeface="Arial"/>
                        </a:rPr>
                        <a:t>35%</a:t>
                      </a:r>
                    </a:p>
                  </a:txBody>
                  <a:tcPr marL="162560" marR="162560" marT="0" marB="0"/>
                </a:tc>
                <a:extLst>
                  <a:ext uri="{0D108BD9-81ED-4DB2-BD59-A6C34878D82A}">
                    <a16:rowId xmlns:a16="http://schemas.microsoft.com/office/drawing/2014/main" val="2052013292"/>
                  </a:ext>
                </a:extLst>
              </a:tr>
              <a:tr h="316445">
                <a:tc>
                  <a:txBody>
                    <a:bodyPr/>
                    <a:lstStyle/>
                    <a:p>
                      <a:pPr algn="ctr"/>
                      <a:r>
                        <a:rPr lang="en-US" sz="1700">
                          <a:latin typeface="Arial"/>
                          <a:cs typeface="Arial"/>
                        </a:rPr>
                        <a:t>Southern Tier</a:t>
                      </a:r>
                    </a:p>
                  </a:txBody>
                  <a:tcPr marL="162560" marR="162560" marT="0" marB="0"/>
                </a:tc>
                <a:tc>
                  <a:txBody>
                    <a:bodyPr/>
                    <a:lstStyle/>
                    <a:p>
                      <a:pPr algn="ctr"/>
                      <a:r>
                        <a:rPr lang="en-US" sz="1700">
                          <a:latin typeface="Arial"/>
                          <a:cs typeface="Arial"/>
                        </a:rPr>
                        <a:t>22%</a:t>
                      </a:r>
                    </a:p>
                  </a:txBody>
                  <a:tcPr marL="162560" marR="162560" marT="0" marB="0"/>
                </a:tc>
                <a:extLst>
                  <a:ext uri="{0D108BD9-81ED-4DB2-BD59-A6C34878D82A}">
                    <a16:rowId xmlns:a16="http://schemas.microsoft.com/office/drawing/2014/main" val="479204890"/>
                  </a:ext>
                </a:extLst>
              </a:tr>
              <a:tr h="316445">
                <a:tc>
                  <a:txBody>
                    <a:bodyPr/>
                    <a:lstStyle/>
                    <a:p>
                      <a:pPr algn="ctr"/>
                      <a:r>
                        <a:rPr lang="en-US" sz="1700">
                          <a:latin typeface="Arial"/>
                          <a:cs typeface="Arial"/>
                        </a:rPr>
                        <a:t>Mohawk Valley</a:t>
                      </a:r>
                    </a:p>
                  </a:txBody>
                  <a:tcPr marL="162560" marR="162560" marT="0" marB="0"/>
                </a:tc>
                <a:tc>
                  <a:txBody>
                    <a:bodyPr/>
                    <a:lstStyle/>
                    <a:p>
                      <a:pPr algn="ctr"/>
                      <a:r>
                        <a:rPr lang="en-US" sz="1700">
                          <a:latin typeface="Arial"/>
                          <a:cs typeface="Arial"/>
                        </a:rPr>
                        <a:t>26%</a:t>
                      </a:r>
                    </a:p>
                  </a:txBody>
                  <a:tcPr marL="162560" marR="162560" marT="0" marB="0"/>
                </a:tc>
                <a:extLst>
                  <a:ext uri="{0D108BD9-81ED-4DB2-BD59-A6C34878D82A}">
                    <a16:rowId xmlns:a16="http://schemas.microsoft.com/office/drawing/2014/main" val="4239706818"/>
                  </a:ext>
                </a:extLst>
              </a:tr>
              <a:tr h="316445">
                <a:tc>
                  <a:txBody>
                    <a:bodyPr/>
                    <a:lstStyle/>
                    <a:p>
                      <a:pPr algn="ctr"/>
                      <a:r>
                        <a:rPr lang="en-US" sz="1700">
                          <a:latin typeface="Arial"/>
                          <a:cs typeface="Arial"/>
                        </a:rPr>
                        <a:t>North Country</a:t>
                      </a:r>
                    </a:p>
                  </a:txBody>
                  <a:tcPr marL="162560" marR="162560" marT="0" marB="0"/>
                </a:tc>
                <a:tc>
                  <a:txBody>
                    <a:bodyPr/>
                    <a:lstStyle/>
                    <a:p>
                      <a:pPr algn="ctr"/>
                      <a:r>
                        <a:rPr lang="en-US" sz="1700">
                          <a:latin typeface="Arial"/>
                          <a:cs typeface="Arial"/>
                        </a:rPr>
                        <a:t>14%</a:t>
                      </a:r>
                    </a:p>
                  </a:txBody>
                  <a:tcPr marL="162560" marR="162560" marT="0" marB="0"/>
                </a:tc>
                <a:extLst>
                  <a:ext uri="{0D108BD9-81ED-4DB2-BD59-A6C34878D82A}">
                    <a16:rowId xmlns:a16="http://schemas.microsoft.com/office/drawing/2014/main" val="3213352263"/>
                  </a:ext>
                </a:extLst>
              </a:tr>
              <a:tr h="316445">
                <a:tc>
                  <a:txBody>
                    <a:bodyPr/>
                    <a:lstStyle/>
                    <a:p>
                      <a:pPr algn="ctr"/>
                      <a:r>
                        <a:rPr lang="en-US" sz="1700">
                          <a:latin typeface="Arial"/>
                          <a:cs typeface="Arial"/>
                        </a:rPr>
                        <a:t>Total</a:t>
                      </a:r>
                    </a:p>
                  </a:txBody>
                  <a:tcPr marL="162560" marR="162560" marT="0" marB="0"/>
                </a:tc>
                <a:tc>
                  <a:txBody>
                    <a:bodyPr/>
                    <a:lstStyle/>
                    <a:p>
                      <a:pPr algn="ctr"/>
                      <a:r>
                        <a:rPr lang="en-US" sz="1700" dirty="0">
                          <a:latin typeface="Arial"/>
                          <a:cs typeface="Arial"/>
                        </a:rPr>
                        <a:t>35%</a:t>
                      </a:r>
                    </a:p>
                  </a:txBody>
                  <a:tcPr marL="162560" marR="162560" marT="0" marB="0"/>
                </a:tc>
                <a:extLst>
                  <a:ext uri="{0D108BD9-81ED-4DB2-BD59-A6C34878D82A}">
                    <a16:rowId xmlns:a16="http://schemas.microsoft.com/office/drawing/2014/main" val="1160545361"/>
                  </a:ext>
                </a:extLst>
              </a:tr>
            </a:tbl>
          </a:graphicData>
        </a:graphic>
      </p:graphicFrame>
      <p:sp>
        <p:nvSpPr>
          <p:cNvPr id="3" name="TextBox 2">
            <a:extLst>
              <a:ext uri="{FF2B5EF4-FFF2-40B4-BE49-F238E27FC236}">
                <a16:creationId xmlns:a16="http://schemas.microsoft.com/office/drawing/2014/main" id="{5ED32FDD-6728-8EEF-A72B-B0A90E34916D}"/>
              </a:ext>
            </a:extLst>
          </p:cNvPr>
          <p:cNvSpPr txBox="1"/>
          <p:nvPr/>
        </p:nvSpPr>
        <p:spPr>
          <a:xfrm>
            <a:off x="7730671" y="2980817"/>
            <a:ext cx="3657600" cy="2092496"/>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2133" dirty="0">
                <a:ea typeface="+mn-lt"/>
                <a:cs typeface="+mn-lt"/>
              </a:rPr>
              <a:t>The CJWG used 45 indicators to identify 35 percent of New York as DACs.</a:t>
            </a:r>
            <a:r>
              <a:rPr lang="en-US" sz="2133" dirty="0"/>
              <a:t> Regions correspond with New York State’s Regional Economic Development Council regions.</a:t>
            </a:r>
          </a:p>
        </p:txBody>
      </p:sp>
    </p:spTree>
    <p:extLst>
      <p:ext uri="{BB962C8B-B14F-4D97-AF65-F5344CB8AC3E}">
        <p14:creationId xmlns:p14="http://schemas.microsoft.com/office/powerpoint/2010/main" val="1804652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B224B-3808-463C-A3C4-47E78561FFF7}"/>
              </a:ext>
            </a:extLst>
          </p:cNvPr>
          <p:cNvSpPr>
            <a:spLocks noGrp="1"/>
          </p:cNvSpPr>
          <p:nvPr>
            <p:ph type="title"/>
          </p:nvPr>
        </p:nvSpPr>
        <p:spPr/>
        <p:txBody>
          <a:bodyPr/>
          <a:lstStyle/>
          <a:p>
            <a:r>
              <a:rPr lang="en-US" dirty="0"/>
              <a:t>Comparison to Justice 40 Tool</a:t>
            </a:r>
          </a:p>
        </p:txBody>
      </p:sp>
      <p:sp>
        <p:nvSpPr>
          <p:cNvPr id="4" name="TextBox 3">
            <a:extLst>
              <a:ext uri="{FF2B5EF4-FFF2-40B4-BE49-F238E27FC236}">
                <a16:creationId xmlns:a16="http://schemas.microsoft.com/office/drawing/2014/main" id="{511B37E7-A505-5D23-A383-A64712795241}"/>
              </a:ext>
            </a:extLst>
          </p:cNvPr>
          <p:cNvSpPr txBox="1"/>
          <p:nvPr/>
        </p:nvSpPr>
        <p:spPr>
          <a:xfrm>
            <a:off x="330200" y="2343446"/>
            <a:ext cx="2904671" cy="2171107"/>
          </a:xfrm>
          <a:prstGeom prst="rect">
            <a:avLst/>
          </a:prstGeom>
          <a:noFill/>
        </p:spPr>
        <p:txBody>
          <a:bodyPr wrap="square" lIns="91440" tIns="45720" rIns="91440" bIns="45720" rtlCol="0" anchor="t">
            <a:spAutoFit/>
          </a:bodyPr>
          <a:lstStyle/>
          <a:p>
            <a:pPr marL="285744" indent="-285744">
              <a:buFont typeface="Wingdings" panose="05000000000000000000" pitchFamily="2" charset="2"/>
              <a:buChar char="Ø"/>
            </a:pPr>
            <a:endParaRPr lang="en-US" sz="1351" dirty="0"/>
          </a:p>
          <a:p>
            <a:pPr marL="285744" indent="-285744">
              <a:buFont typeface="Wingdings" panose="05000000000000000000" pitchFamily="2" charset="2"/>
              <a:buChar char="Ø"/>
            </a:pPr>
            <a:endParaRPr lang="en-US" sz="1351" dirty="0">
              <a:latin typeface="Arial" panose="020B0604020202020204" pitchFamily="34" charset="0"/>
              <a:cs typeface="Arial" panose="020B0604020202020204" pitchFamily="34" charset="0"/>
            </a:endParaRPr>
          </a:p>
          <a:p>
            <a:pPr marL="285744" indent="-285744">
              <a:buFont typeface="Wingdings" panose="05000000000000000000" pitchFamily="2" charset="2"/>
              <a:buChar char="Ø"/>
            </a:pPr>
            <a:r>
              <a:rPr lang="en-US" sz="1351" dirty="0">
                <a:latin typeface="Arial" panose="020B0604020202020204" pitchFamily="34" charset="0"/>
                <a:cs typeface="Arial" panose="020B0604020202020204" pitchFamily="34" charset="0"/>
              </a:rPr>
              <a:t>Alignment on 78% of census tracts in NYS </a:t>
            </a:r>
          </a:p>
          <a:p>
            <a:endParaRPr lang="en-US" sz="1351" dirty="0">
              <a:latin typeface="Arial" panose="020B0604020202020204" pitchFamily="34" charset="0"/>
              <a:cs typeface="Arial" panose="020B0604020202020204" pitchFamily="34" charset="0"/>
            </a:endParaRPr>
          </a:p>
          <a:p>
            <a:pPr marL="285744" indent="-285744">
              <a:buFont typeface="Wingdings" panose="05000000000000000000" pitchFamily="2" charset="2"/>
              <a:buChar char="Ø"/>
            </a:pPr>
            <a:r>
              <a:rPr lang="en-US" sz="1351" dirty="0">
                <a:latin typeface="Arial" panose="020B0604020202020204" pitchFamily="34" charset="0"/>
                <a:cs typeface="Arial" panose="020B0604020202020204" pitchFamily="34" charset="0"/>
              </a:rPr>
              <a:t>Differences in data and methodology to identify communities as “disadvantaged”</a:t>
            </a:r>
          </a:p>
          <a:p>
            <a:endParaRPr lang="en-US" sz="1351" dirty="0">
              <a:latin typeface="Arial" panose="020B0604020202020204" pitchFamily="34" charset="0"/>
              <a:cs typeface="Arial" panose="020B0604020202020204" pitchFamily="34" charset="0"/>
            </a:endParaRPr>
          </a:p>
        </p:txBody>
      </p:sp>
      <p:graphicFrame>
        <p:nvGraphicFramePr>
          <p:cNvPr id="10" name="Table 9">
            <a:extLst>
              <a:ext uri="{FF2B5EF4-FFF2-40B4-BE49-F238E27FC236}">
                <a16:creationId xmlns:a16="http://schemas.microsoft.com/office/drawing/2014/main" id="{E9B9112D-1DB7-7412-B915-A79DEF293175}"/>
              </a:ext>
            </a:extLst>
          </p:cNvPr>
          <p:cNvGraphicFramePr>
            <a:graphicFrameLocks noGrp="1"/>
          </p:cNvGraphicFramePr>
          <p:nvPr>
            <p:extLst>
              <p:ext uri="{D42A27DB-BD31-4B8C-83A1-F6EECF244321}">
                <p14:modId xmlns:p14="http://schemas.microsoft.com/office/powerpoint/2010/main" val="1333888662"/>
              </p:ext>
            </p:extLst>
          </p:nvPr>
        </p:nvGraphicFramePr>
        <p:xfrm>
          <a:off x="3611537" y="1760015"/>
          <a:ext cx="7780364" cy="4114800"/>
        </p:xfrm>
        <a:graphic>
          <a:graphicData uri="http://schemas.openxmlformats.org/drawingml/2006/table">
            <a:tbl>
              <a:tblPr firstRow="1" firstCol="1" bandRow="1">
                <a:effectLst/>
                <a:tableStyleId>{5C22544A-7EE6-4342-B048-85BDC9FD1C3A}</a:tableStyleId>
              </a:tblPr>
              <a:tblGrid>
                <a:gridCol w="1972197">
                  <a:extLst>
                    <a:ext uri="{9D8B030D-6E8A-4147-A177-3AD203B41FA5}">
                      <a16:colId xmlns:a16="http://schemas.microsoft.com/office/drawing/2014/main" val="194560622"/>
                    </a:ext>
                  </a:extLst>
                </a:gridCol>
                <a:gridCol w="1471403">
                  <a:extLst>
                    <a:ext uri="{9D8B030D-6E8A-4147-A177-3AD203B41FA5}">
                      <a16:colId xmlns:a16="http://schemas.microsoft.com/office/drawing/2014/main" val="3257124223"/>
                    </a:ext>
                  </a:extLst>
                </a:gridCol>
                <a:gridCol w="1393960">
                  <a:extLst>
                    <a:ext uri="{9D8B030D-6E8A-4147-A177-3AD203B41FA5}">
                      <a16:colId xmlns:a16="http://schemas.microsoft.com/office/drawing/2014/main" val="2309340847"/>
                    </a:ext>
                  </a:extLst>
                </a:gridCol>
                <a:gridCol w="1316517">
                  <a:extLst>
                    <a:ext uri="{9D8B030D-6E8A-4147-A177-3AD203B41FA5}">
                      <a16:colId xmlns:a16="http://schemas.microsoft.com/office/drawing/2014/main" val="396930334"/>
                    </a:ext>
                  </a:extLst>
                </a:gridCol>
                <a:gridCol w="1626287">
                  <a:extLst>
                    <a:ext uri="{9D8B030D-6E8A-4147-A177-3AD203B41FA5}">
                      <a16:colId xmlns:a16="http://schemas.microsoft.com/office/drawing/2014/main" val="702024392"/>
                    </a:ext>
                  </a:extLst>
                </a:gridCol>
              </a:tblGrid>
              <a:tr h="453052">
                <a:tc rowSpan="2">
                  <a:txBody>
                    <a:bodyPr/>
                    <a:lstStyle/>
                    <a:p>
                      <a:pPr marL="0" marR="0" algn="ctr">
                        <a:lnSpc>
                          <a:spcPct val="107000"/>
                        </a:lnSpc>
                        <a:spcBef>
                          <a:spcPts val="0"/>
                        </a:spcBef>
                        <a:spcAft>
                          <a:spcPts val="0"/>
                        </a:spcAft>
                      </a:pPr>
                      <a:r>
                        <a:rPr lang="en-US" sz="1200" b="0" dirty="0">
                          <a:effectLst/>
                          <a:latin typeface="Arial" panose="020B0604020202020204" pitchFamily="34" charset="0"/>
                          <a:cs typeface="Arial" panose="020B0604020202020204" pitchFamily="34" charset="0"/>
                        </a:rPr>
                        <a:t>Region</a:t>
                      </a:r>
                    </a:p>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p>
                  </a:txBody>
                  <a:tcPr marL="68580" marR="68580" marT="0" marB="0" anchor="ctr"/>
                </a:tc>
                <a:tc gridSpan="2">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CEJST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Comparison between CEJST and NYS DAC Criteria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4031404635"/>
                  </a:ext>
                </a:extLst>
              </a:tr>
              <a:tr h="684719">
                <a:tc vMerge="1">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Census Tracts Covered by Region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 Census Tracts Covered by Region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 of Census Tracts Included in Both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 Difference </a:t>
                      </a:r>
                      <a:br>
                        <a:rPr lang="en-US" sz="1200">
                          <a:effectLst/>
                          <a:latin typeface="Arial" panose="020B0604020202020204" pitchFamily="34" charset="0"/>
                          <a:cs typeface="Arial" panose="020B0604020202020204" pitchFamily="34" charset="0"/>
                        </a:rPr>
                      </a:br>
                      <a:r>
                        <a:rPr lang="en-US" sz="1200">
                          <a:effectLst/>
                          <a:latin typeface="Arial" panose="020B0604020202020204" pitchFamily="34" charset="0"/>
                          <a:cs typeface="Arial" panose="020B0604020202020204" pitchFamily="34" charset="0"/>
                        </a:rPr>
                        <a:t>NYS and CJEST (Absolute Values)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35364722"/>
                  </a:ext>
                </a:extLst>
              </a:tr>
              <a:tr h="270639">
                <a:tc>
                  <a:txBody>
                    <a:bodyPr/>
                    <a:lstStyle/>
                    <a:p>
                      <a:pPr marL="0" marR="0">
                        <a:lnSpc>
                          <a:spcPct val="107000"/>
                        </a:lnSpc>
                        <a:spcBef>
                          <a:spcPts val="0"/>
                        </a:spcBef>
                        <a:spcAft>
                          <a:spcPts val="0"/>
                        </a:spcAft>
                      </a:pPr>
                      <a:r>
                        <a:rPr lang="en-US" sz="1200" b="0">
                          <a:effectLst/>
                          <a:latin typeface="Arial" panose="020B0604020202020204" pitchFamily="34" charset="0"/>
                          <a:cs typeface="Arial" panose="020B0604020202020204" pitchFamily="34" charset="0"/>
                        </a:rPr>
                        <a:t>Capital Region</a:t>
                      </a:r>
                      <a:endParaRPr lang="en-US" sz="12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53</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19%</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88%</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3%</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71350633"/>
                  </a:ext>
                </a:extLst>
              </a:tr>
              <a:tr h="270639">
                <a:tc>
                  <a:txBody>
                    <a:bodyPr/>
                    <a:lstStyle/>
                    <a:p>
                      <a:pPr marL="0" marR="0">
                        <a:lnSpc>
                          <a:spcPct val="107000"/>
                        </a:lnSpc>
                        <a:spcBef>
                          <a:spcPts val="0"/>
                        </a:spcBef>
                        <a:spcAft>
                          <a:spcPts val="0"/>
                        </a:spcAft>
                      </a:pPr>
                      <a:r>
                        <a:rPr lang="en-US" sz="1200" b="0">
                          <a:effectLst/>
                          <a:latin typeface="Arial" panose="020B0604020202020204" pitchFamily="34" charset="0"/>
                          <a:cs typeface="Arial" panose="020B0604020202020204" pitchFamily="34" charset="0"/>
                        </a:rPr>
                        <a:t>Central NY</a:t>
                      </a:r>
                      <a:endParaRPr lang="en-US" sz="12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76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35%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84%</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83940552"/>
                  </a:ext>
                </a:extLst>
              </a:tr>
              <a:tr h="270639">
                <a:tc>
                  <a:txBody>
                    <a:bodyPr/>
                    <a:lstStyle/>
                    <a:p>
                      <a:pPr marL="0" marR="0">
                        <a:lnSpc>
                          <a:spcPct val="107000"/>
                        </a:lnSpc>
                        <a:spcBef>
                          <a:spcPts val="0"/>
                        </a:spcBef>
                        <a:spcAft>
                          <a:spcPts val="0"/>
                        </a:spcAft>
                      </a:pPr>
                      <a:r>
                        <a:rPr lang="en-US" sz="1200" b="0">
                          <a:effectLst/>
                          <a:latin typeface="Arial" panose="020B0604020202020204" pitchFamily="34" charset="0"/>
                          <a:cs typeface="Arial" panose="020B0604020202020204" pitchFamily="34" charset="0"/>
                        </a:rPr>
                        <a:t>Finger Lakes</a:t>
                      </a:r>
                      <a:endParaRPr lang="en-US" sz="12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90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29%</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89%</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6%</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66165290"/>
                  </a:ext>
                </a:extLst>
              </a:tr>
              <a:tr h="270639">
                <a:tc>
                  <a:txBody>
                    <a:bodyPr/>
                    <a:lstStyle/>
                    <a:p>
                      <a:pPr marL="0" marR="0">
                        <a:lnSpc>
                          <a:spcPct val="107000"/>
                        </a:lnSpc>
                        <a:spcBef>
                          <a:spcPts val="0"/>
                        </a:spcBef>
                        <a:spcAft>
                          <a:spcPts val="0"/>
                        </a:spcAft>
                      </a:pPr>
                      <a:r>
                        <a:rPr lang="en-US" sz="1200" b="0">
                          <a:effectLst/>
                          <a:latin typeface="Arial" panose="020B0604020202020204" pitchFamily="34" charset="0"/>
                          <a:cs typeface="Arial" panose="020B0604020202020204" pitchFamily="34" charset="0"/>
                        </a:rPr>
                        <a:t>Long Island</a:t>
                      </a:r>
                      <a:endParaRPr lang="en-US" sz="12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47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8%</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90%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7%</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45103837"/>
                  </a:ext>
                </a:extLst>
              </a:tr>
              <a:tr h="270639">
                <a:tc>
                  <a:txBody>
                    <a:bodyPr/>
                    <a:lstStyle/>
                    <a:p>
                      <a:pPr marL="0" marR="0">
                        <a:lnSpc>
                          <a:spcPct val="107000"/>
                        </a:lnSpc>
                        <a:spcBef>
                          <a:spcPts val="0"/>
                        </a:spcBef>
                        <a:spcAft>
                          <a:spcPts val="0"/>
                        </a:spcAft>
                      </a:pPr>
                      <a:r>
                        <a:rPr lang="en-US" sz="1200" b="0">
                          <a:effectLst/>
                          <a:latin typeface="Arial" panose="020B0604020202020204" pitchFamily="34" charset="0"/>
                          <a:cs typeface="Arial" panose="020B0604020202020204" pitchFamily="34" charset="0"/>
                        </a:rPr>
                        <a:t>Mid-Hudson</a:t>
                      </a:r>
                      <a:endParaRPr lang="en-US" sz="12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104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19%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69%</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23%</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08710093"/>
                  </a:ext>
                </a:extLst>
              </a:tr>
              <a:tr h="270639">
                <a:tc>
                  <a:txBody>
                    <a:bodyPr/>
                    <a:lstStyle/>
                    <a:p>
                      <a:pPr marL="0" marR="0">
                        <a:lnSpc>
                          <a:spcPct val="107000"/>
                        </a:lnSpc>
                        <a:spcBef>
                          <a:spcPts val="0"/>
                        </a:spcBef>
                        <a:spcAft>
                          <a:spcPts val="0"/>
                        </a:spcAft>
                      </a:pPr>
                      <a:r>
                        <a:rPr lang="en-US" sz="1200" b="0">
                          <a:effectLst/>
                          <a:latin typeface="Arial" panose="020B0604020202020204" pitchFamily="34" charset="0"/>
                          <a:cs typeface="Arial" panose="020B0604020202020204" pitchFamily="34" charset="0"/>
                        </a:rPr>
                        <a:t>Mohawk Valley</a:t>
                      </a:r>
                      <a:endParaRPr lang="en-US" sz="12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56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38%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82%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11%</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56351712"/>
                  </a:ext>
                </a:extLst>
              </a:tr>
              <a:tr h="270639">
                <a:tc>
                  <a:txBody>
                    <a:bodyPr/>
                    <a:lstStyle/>
                    <a:p>
                      <a:pPr marL="0" marR="0">
                        <a:lnSpc>
                          <a:spcPct val="107000"/>
                        </a:lnSpc>
                        <a:spcBef>
                          <a:spcPts val="0"/>
                        </a:spcBef>
                        <a:spcAft>
                          <a:spcPts val="0"/>
                        </a:spcAft>
                      </a:pPr>
                      <a:r>
                        <a:rPr lang="en-US" sz="1200" b="0">
                          <a:effectLst/>
                          <a:latin typeface="Arial" panose="020B0604020202020204" pitchFamily="34" charset="0"/>
                          <a:cs typeface="Arial" panose="020B0604020202020204" pitchFamily="34" charset="0"/>
                        </a:rPr>
                        <a:t>New York City</a:t>
                      </a:r>
                      <a:endParaRPr lang="en-US" sz="12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1,127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52%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72%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8%</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56763117"/>
                  </a:ext>
                </a:extLst>
              </a:tr>
              <a:tr h="270639">
                <a:tc>
                  <a:txBody>
                    <a:bodyPr/>
                    <a:lstStyle/>
                    <a:p>
                      <a:pPr marL="0" marR="0">
                        <a:lnSpc>
                          <a:spcPct val="107000"/>
                        </a:lnSpc>
                        <a:spcBef>
                          <a:spcPts val="0"/>
                        </a:spcBef>
                        <a:spcAft>
                          <a:spcPts val="0"/>
                        </a:spcAft>
                      </a:pPr>
                      <a:r>
                        <a:rPr lang="en-US" sz="1200" b="0">
                          <a:effectLst/>
                          <a:latin typeface="Arial" panose="020B0604020202020204" pitchFamily="34" charset="0"/>
                          <a:cs typeface="Arial" panose="020B0604020202020204" pitchFamily="34" charset="0"/>
                        </a:rPr>
                        <a:t>North Country</a:t>
                      </a:r>
                      <a:endParaRPr lang="en-US" sz="12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33</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30%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74%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15%</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68260689"/>
                  </a:ext>
                </a:extLst>
              </a:tr>
              <a:tr h="270639">
                <a:tc>
                  <a:txBody>
                    <a:bodyPr/>
                    <a:lstStyle/>
                    <a:p>
                      <a:pPr marL="0" marR="0">
                        <a:lnSpc>
                          <a:spcPct val="107000"/>
                        </a:lnSpc>
                        <a:spcBef>
                          <a:spcPts val="0"/>
                        </a:spcBef>
                        <a:spcAft>
                          <a:spcPts val="0"/>
                        </a:spcAft>
                      </a:pPr>
                      <a:r>
                        <a:rPr lang="en-US" sz="1200" b="0" dirty="0">
                          <a:effectLst/>
                          <a:latin typeface="Arial" panose="020B0604020202020204" pitchFamily="34" charset="0"/>
                          <a:cs typeface="Arial" panose="020B0604020202020204" pitchFamily="34" charset="0"/>
                        </a:rPr>
                        <a:t>Southern Tier</a:t>
                      </a:r>
                      <a:endParaRPr lang="en-US" sz="12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62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36%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78%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14%</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99846350"/>
                  </a:ext>
                </a:extLst>
              </a:tr>
              <a:tr h="270639">
                <a:tc>
                  <a:txBody>
                    <a:bodyPr/>
                    <a:lstStyle/>
                    <a:p>
                      <a:pPr marL="0" marR="0">
                        <a:lnSpc>
                          <a:spcPct val="107000"/>
                        </a:lnSpc>
                        <a:spcBef>
                          <a:spcPts val="0"/>
                        </a:spcBef>
                        <a:spcAft>
                          <a:spcPts val="0"/>
                        </a:spcAft>
                      </a:pPr>
                      <a:r>
                        <a:rPr lang="en-US" sz="1200" b="0">
                          <a:effectLst/>
                          <a:latin typeface="Arial" panose="020B0604020202020204" pitchFamily="34" charset="0"/>
                          <a:cs typeface="Arial" panose="020B0604020202020204" pitchFamily="34" charset="0"/>
                        </a:rPr>
                        <a:t>Western NY</a:t>
                      </a:r>
                      <a:endParaRPr lang="en-US" sz="12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126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34%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85%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45613033"/>
                  </a:ext>
                </a:extLst>
              </a:tr>
              <a:tr h="270639">
                <a:tc>
                  <a:txBody>
                    <a:bodyPr/>
                    <a:lstStyle/>
                    <a:p>
                      <a:pPr marL="0" marR="0">
                        <a:lnSpc>
                          <a:spcPct val="107000"/>
                        </a:lnSpc>
                        <a:spcBef>
                          <a:spcPts val="0"/>
                        </a:spcBef>
                        <a:spcAft>
                          <a:spcPts val="0"/>
                        </a:spcAft>
                      </a:pPr>
                      <a:r>
                        <a:rPr lang="en-US" sz="1200" b="0">
                          <a:effectLst/>
                          <a:latin typeface="Arial" panose="020B0604020202020204" pitchFamily="34" charset="0"/>
                          <a:cs typeface="Arial" panose="020B0604020202020204" pitchFamily="34" charset="0"/>
                        </a:rPr>
                        <a:t>Grand Total</a:t>
                      </a:r>
                      <a:endParaRPr lang="en-US" sz="12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1,773</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36%</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78%</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3035822"/>
                  </a:ext>
                </a:extLst>
              </a:tr>
            </a:tbl>
          </a:graphicData>
        </a:graphic>
      </p:graphicFrame>
    </p:spTree>
    <p:extLst>
      <p:ext uri="{BB962C8B-B14F-4D97-AF65-F5344CB8AC3E}">
        <p14:creationId xmlns:p14="http://schemas.microsoft.com/office/powerpoint/2010/main" val="3950875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267" dirty="0"/>
              <a:t>Disadvantaged Communities Criteria </a:t>
            </a:r>
            <a:br>
              <a:rPr lang="en-US" sz="4267" dirty="0"/>
            </a:br>
            <a:r>
              <a:rPr lang="en-US" sz="4267" dirty="0"/>
              <a:t>Statutory Requirements</a:t>
            </a:r>
          </a:p>
        </p:txBody>
      </p:sp>
    </p:spTree>
    <p:extLst>
      <p:ext uri="{BB962C8B-B14F-4D97-AF65-F5344CB8AC3E}">
        <p14:creationId xmlns:p14="http://schemas.microsoft.com/office/powerpoint/2010/main" val="295934618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_16x9_light-dec_identifier.potx" id="{CBA37190-EE9F-423B-8C1B-9166C3A9A84C}" vid="{DA12148C-2283-409A-955E-206521FF2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1750</Words>
  <Application>Microsoft Office PowerPoint</Application>
  <PresentationFormat>Widescreen</PresentationFormat>
  <Paragraphs>259</Paragraphs>
  <Slides>18</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Roboto Lt</vt:lpstr>
      <vt:lpstr>Wingdings</vt:lpstr>
      <vt:lpstr>1_Office Theme</vt:lpstr>
      <vt:lpstr>Climate Justice &amp; Disadvantaged Communities Key Environmental Issues in US EPA R2 </vt:lpstr>
      <vt:lpstr>Disadvantaged Communities Description</vt:lpstr>
      <vt:lpstr>Disadvantaged Communities Process</vt:lpstr>
      <vt:lpstr>Final DAC Criteria: Summary</vt:lpstr>
      <vt:lpstr>Environmental Burdens and Climate Change Risks: (20)</vt:lpstr>
      <vt:lpstr>Population Characteristics and Health Vulnerabilities: (25)</vt:lpstr>
      <vt:lpstr>Regional Breakdown </vt:lpstr>
      <vt:lpstr>Comparison to Justice 40 Tool</vt:lpstr>
      <vt:lpstr>Disadvantaged Communities Criteria  Statutory Requirements</vt:lpstr>
      <vt:lpstr>DAC Criteria in the Climate Act</vt:lpstr>
      <vt:lpstr>DAC Criteria in the Climate Act</vt:lpstr>
      <vt:lpstr>DAC Criteria in the Climate Act</vt:lpstr>
      <vt:lpstr>PowerPoint Presentation</vt:lpstr>
      <vt:lpstr>PowerPoint Presentation</vt:lpstr>
      <vt:lpstr>Final DAC Criteria: Methodology</vt:lpstr>
      <vt:lpstr>Designation: Include 35% of Tracts</vt:lpstr>
      <vt:lpstr>Designation: Low Household Counts</vt:lpstr>
      <vt:lpstr>Low-Income Households Criteria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Justice &amp; Disadvantaged Communities Key Environmental Issues in US EPA R2 </dc:title>
  <dc:creator>Espinoza, Adriana (DEC)</dc:creator>
  <cp:lastModifiedBy>Espinoza, Adriana (DEC)</cp:lastModifiedBy>
  <cp:revision>1</cp:revision>
  <dcterms:created xsi:type="dcterms:W3CDTF">2023-05-15T21:17:01Z</dcterms:created>
  <dcterms:modified xsi:type="dcterms:W3CDTF">2023-05-15T21:34:48Z</dcterms:modified>
</cp:coreProperties>
</file>